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theme/theme4.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5.xml" ContentType="application/vnd.openxmlformats-officedocument.theme+xml"/>
  <Override PartName="/ppt/slideLayouts/slideLayout2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 id="2147483755" r:id="rId5"/>
    <p:sldMasterId id="2147484229" r:id="rId6"/>
    <p:sldMasterId id="2147483660" r:id="rId7"/>
    <p:sldMasterId id="2147484799" r:id="rId8"/>
    <p:sldMasterId id="2147484868" r:id="rId9"/>
  </p:sldMasterIdLst>
  <p:notesMasterIdLst>
    <p:notesMasterId r:id="rId39"/>
  </p:notesMasterIdLst>
  <p:sldIdLst>
    <p:sldId id="256" r:id="rId10"/>
    <p:sldId id="257" r:id="rId11"/>
    <p:sldId id="1585" r:id="rId12"/>
    <p:sldId id="264" r:id="rId13"/>
    <p:sldId id="1586" r:id="rId14"/>
    <p:sldId id="1562" r:id="rId15"/>
    <p:sldId id="1555" r:id="rId16"/>
    <p:sldId id="1556" r:id="rId17"/>
    <p:sldId id="1587" r:id="rId18"/>
    <p:sldId id="1561" r:id="rId19"/>
    <p:sldId id="1557" r:id="rId20"/>
    <p:sldId id="1558" r:id="rId21"/>
    <p:sldId id="1559" r:id="rId22"/>
    <p:sldId id="1560" r:id="rId23"/>
    <p:sldId id="1584" r:id="rId24"/>
    <p:sldId id="1588" r:id="rId25"/>
    <p:sldId id="1563" r:id="rId26"/>
    <p:sldId id="1564" r:id="rId27"/>
    <p:sldId id="1565" r:id="rId28"/>
    <p:sldId id="1569" r:id="rId29"/>
    <p:sldId id="1570" r:id="rId30"/>
    <p:sldId id="1571" r:id="rId31"/>
    <p:sldId id="1572" r:id="rId32"/>
    <p:sldId id="1574" r:id="rId33"/>
    <p:sldId id="1576" r:id="rId34"/>
    <p:sldId id="1577" r:id="rId35"/>
    <p:sldId id="261" r:id="rId36"/>
    <p:sldId id="1581" r:id="rId37"/>
    <p:sldId id="159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0B4A14-7F6D-4728-80C5-61C7FF281B6F}">
          <p14:sldIdLst>
            <p14:sldId id="256"/>
            <p14:sldId id="257"/>
            <p14:sldId id="1585"/>
            <p14:sldId id="264"/>
            <p14:sldId id="1586"/>
            <p14:sldId id="1562"/>
            <p14:sldId id="1555"/>
            <p14:sldId id="1556"/>
            <p14:sldId id="1587"/>
            <p14:sldId id="1561"/>
            <p14:sldId id="1557"/>
            <p14:sldId id="1558"/>
            <p14:sldId id="1559"/>
            <p14:sldId id="1560"/>
            <p14:sldId id="1584"/>
            <p14:sldId id="1588"/>
            <p14:sldId id="1563"/>
            <p14:sldId id="1564"/>
            <p14:sldId id="1565"/>
            <p14:sldId id="1569"/>
            <p14:sldId id="1570"/>
            <p14:sldId id="1571"/>
            <p14:sldId id="1572"/>
            <p14:sldId id="1574"/>
            <p14:sldId id="1576"/>
            <p14:sldId id="1577"/>
            <p14:sldId id="261"/>
            <p14:sldId id="1581"/>
            <p14:sldId id="159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2D91"/>
    <a:srgbClr val="151628"/>
    <a:srgbClr val="E2068C"/>
    <a:srgbClr val="FFFFFF"/>
    <a:srgbClr val="7FCC27"/>
    <a:srgbClr val="231F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44" autoAdjust="0"/>
    <p:restoredTop sz="74567" autoAdjust="0"/>
  </p:normalViewPr>
  <p:slideViewPr>
    <p:cSldViewPr snapToGrid="0">
      <p:cViewPr varScale="1">
        <p:scale>
          <a:sx n="54" d="100"/>
          <a:sy n="54" d="100"/>
        </p:scale>
        <p:origin x="128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9/27/2019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a:p>
        </p:txBody>
      </p:sp>
    </p:spTree>
    <p:extLst>
      <p:ext uri="{BB962C8B-B14F-4D97-AF65-F5344CB8AC3E}">
        <p14:creationId xmlns:p14="http://schemas.microsoft.com/office/powerpoint/2010/main" val="2610550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scenario might trigger from a photograph that is uploaded and this triggers code that automatically generates thumbnails. The last scenario is my personal favorite. You visit a web page, the page calls a function with your user profile and this gathers all of the data collected to deliver a personalized ad. This is why you do a web search for smart thermostat and suddenly see IoT ads everywhere you visit.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9/27/2019 11:53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1389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15</a:t>
            </a:fld>
            <a:endParaRPr lang="en-US"/>
          </a:p>
        </p:txBody>
      </p:sp>
    </p:spTree>
    <p:extLst>
      <p:ext uri="{BB962C8B-B14F-4D97-AF65-F5344CB8AC3E}">
        <p14:creationId xmlns:p14="http://schemas.microsoft.com/office/powerpoint/2010/main" val="4216132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9/27/2019 11:53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297911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9/27/2019 11:53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9148926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000"/>
              <a:t># Cover the current relationship we have with B2C</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9/27/2019 11:53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555935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27</a:t>
            </a:fld>
            <a:endParaRPr lang="en-US"/>
          </a:p>
        </p:txBody>
      </p:sp>
    </p:spTree>
    <p:extLst>
      <p:ext uri="{BB962C8B-B14F-4D97-AF65-F5344CB8AC3E}">
        <p14:creationId xmlns:p14="http://schemas.microsoft.com/office/powerpoint/2010/main" val="111794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29</a:t>
            </a:fld>
            <a:endParaRPr lang="en-US"/>
          </a:p>
        </p:txBody>
      </p:sp>
    </p:spTree>
    <p:extLst>
      <p:ext uri="{BB962C8B-B14F-4D97-AF65-F5344CB8AC3E}">
        <p14:creationId xmlns:p14="http://schemas.microsoft.com/office/powerpoint/2010/main" val="647022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2</a:t>
            </a:fld>
            <a:endParaRPr lang="en-US"/>
          </a:p>
        </p:txBody>
      </p:sp>
    </p:spTree>
    <p:extLst>
      <p:ext uri="{BB962C8B-B14F-4D97-AF65-F5344CB8AC3E}">
        <p14:creationId xmlns:p14="http://schemas.microsoft.com/office/powerpoint/2010/main" val="428488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3</a:t>
            </a:fld>
            <a:endParaRPr lang="en-US"/>
          </a:p>
        </p:txBody>
      </p:sp>
    </p:spTree>
    <p:extLst>
      <p:ext uri="{BB962C8B-B14F-4D97-AF65-F5344CB8AC3E}">
        <p14:creationId xmlns:p14="http://schemas.microsoft.com/office/powerpoint/2010/main" val="1295875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9/27/2019 11:53 PM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9704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09288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9/27/2019 11:53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364B789-4042-4CC6-87E2-F63BFF6DDEC2}"/>
              </a:ext>
            </a:extLst>
          </p:cNvPr>
          <p:cNvSpPr>
            <a:spLocks noGrp="1"/>
          </p:cNvSpPr>
          <p:nvPr>
            <p:ph type="body" idx="1"/>
          </p:nvPr>
        </p:nvSpPr>
        <p:spPr/>
        <p:txBody>
          <a:bodyPr/>
          <a:lstStyle/>
          <a:p>
            <a:r>
              <a:rPr lang="en-US" dirty="0"/>
              <a:t>Serverless takes us to the ultimate cloud native experience: we simply focus on code. It doesn’t mean there is no server, because we still need to run on infrastructure, but the infrastructure is further abstracted so there is less server in our scope of responsibility and more code. We focus on what is unique for our business and spend more time on innovation, less time on answering the myriad questions that exist with the previous phases. Serverless is cloud native. But what does that really mean?</a:t>
            </a:r>
          </a:p>
          <a:p>
            <a:endParaRPr lang="en-US" dirty="0"/>
          </a:p>
          <a:p>
            <a:r>
              <a:rPr lang="en-US" sz="1200" b="0" i="0" kern="1200" dirty="0">
                <a:solidFill>
                  <a:schemeClr val="tx1"/>
                </a:solidFill>
                <a:effectLst/>
                <a:latin typeface="+mn-lt"/>
                <a:ea typeface="+mn-ea"/>
                <a:cs typeface="+mn-cs"/>
              </a:rPr>
              <a:t>Think of this as a virtual machine in the cloud. You’re still responsible for the server’s software, keeping it up to date, and its backups; as well as the hardware specifications of the VM. But now you’re free of any physical hardware maintenance. And of course, you still need to write/host your applications and install whatever supporting software on the server that’s needed.</a:t>
            </a:r>
            <a:endParaRPr lang="en-US" dirty="0"/>
          </a:p>
          <a:p>
            <a:endParaRPr lang="en-US" dirty="0"/>
          </a:p>
          <a:p>
            <a:r>
              <a:rPr lang="en-US" sz="1200" b="0" i="0" kern="1200" dirty="0">
                <a:solidFill>
                  <a:schemeClr val="tx1"/>
                </a:solidFill>
                <a:effectLst/>
                <a:latin typeface="+mn-lt"/>
                <a:ea typeface="+mn-ea"/>
                <a:cs typeface="+mn-cs"/>
              </a:rPr>
              <a:t>This is one level of abstraction higher than IaaS - the cloud provider takes care of the server, the supporting software, and the hardware. You host your applications on top of that pre-existing setup or platform. You do still take care of some basic server configuration and things like scaling.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Serverless one step further – don’t even care about the platform or scaling. Just care about application logic.</a:t>
            </a:r>
            <a:endParaRPr lang="en-US" dirty="0"/>
          </a:p>
        </p:txBody>
      </p:sp>
    </p:spTree>
    <p:extLst>
      <p:ext uri="{BB962C8B-B14F-4D97-AF65-F5344CB8AC3E}">
        <p14:creationId xmlns:p14="http://schemas.microsoft.com/office/powerpoint/2010/main" val="1830099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example you saw was functions. Functions are literally code and events. And now I’ve revealed a carefully guarded secret: you know where the functions logo came from!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0E1739-70A2-467C-A0CA-F4330F170094}"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4239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functions are great because they run at scale and only bill when they are active, the “secret sauce” is in triggers and bindings. This is what made it so easy to access the data from table storage and respond to a web event. Instead of standing up a web server, we simply wrote code that responded to a web trigger and were passed a class with all of the information we needed. Instead of scanning for a connection string, opening a database connection, and navigating to table, our binding passed us a class that was already primed to interact with table storage. There are dozens of triggers and bindings available and you can write your extensions as well.</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9/27/2019 11:53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34687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the scenarios we see serverless being used for. Have you ever had to find a scheduling service or install a special service just to run a job at a regular interval? You can trigger functions with a timer trigger and do things like purge expired web sessions from a table. Another common scenario is to trigger a function based on a blob storage event. For example, an ETL process may upload a CSV file that is then parsed, transformed into database rows and then analyzed with a Power BI dashboard.</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9/27/2019 11:53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93612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C29070-1FD3-47A5-811F-38481046D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8125"/>
            <a:ext cx="12192000" cy="6381750"/>
          </a:xfrm>
          <a:prstGeom prst="rect">
            <a:avLst/>
          </a:prstGeom>
        </p:spPr>
      </p:pic>
      <p:pic>
        <p:nvPicPr>
          <p:cNvPr id="19" name="Picture 18"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2" name="TextBox 1">
            <a:extLst>
              <a:ext uri="{FF2B5EF4-FFF2-40B4-BE49-F238E27FC236}">
                <a16:creationId xmlns:a16="http://schemas.microsoft.com/office/drawing/2014/main" id="{6E3E4BBD-D484-4B33-8113-1E7DD1741B22}"/>
              </a:ext>
            </a:extLst>
          </p:cNvPr>
          <p:cNvSpPr txBox="1"/>
          <p:nvPr userDrawn="1"/>
        </p:nvSpPr>
        <p:spPr>
          <a:xfrm>
            <a:off x="8229601" y="5855677"/>
            <a:ext cx="3217984" cy="627864"/>
          </a:xfrm>
          <a:prstGeom prst="rect">
            <a:avLst/>
          </a:prstGeom>
          <a:solidFill>
            <a:srgbClr val="E2068C"/>
          </a:solid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www.dotnetconf.net </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Code Sample</a:t>
            </a:r>
          </a:p>
        </p:txBody>
      </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par>
                                <p:cTn id="54" presetID="2" presetClass="entr" presetSubtype="8" fill="hold" grpId="0" nodeType="withEffect">
                                  <p:stCondLst>
                                    <p:cond delay="0"/>
                                  </p:stCondLst>
                                  <p:childTnLst>
                                    <p:set>
                                      <p:cBhvr>
                                        <p:cTn id="55" dur="1" fill="hold">
                                          <p:stCondLst>
                                            <p:cond delay="0"/>
                                          </p:stCondLst>
                                        </p:cTn>
                                        <p:tgtEl>
                                          <p:spTgt spid="39"/>
                                        </p:tgtEl>
                                        <p:attrNameLst>
                                          <p:attrName>style.visibility</p:attrName>
                                        </p:attrNameLst>
                                      </p:cBhvr>
                                      <p:to>
                                        <p:strVal val="visible"/>
                                      </p:to>
                                    </p:set>
                                    <p:anim calcmode="lin" valueType="num">
                                      <p:cBhvr additive="base">
                                        <p:cTn id="56" dur="750" fill="hold"/>
                                        <p:tgtEl>
                                          <p:spTgt spid="39"/>
                                        </p:tgtEl>
                                        <p:attrNameLst>
                                          <p:attrName>ppt_x</p:attrName>
                                        </p:attrNameLst>
                                      </p:cBhvr>
                                      <p:tavLst>
                                        <p:tav tm="0">
                                          <p:val>
                                            <p:strVal val="0-#ppt_w/2"/>
                                          </p:val>
                                        </p:tav>
                                        <p:tav tm="100000">
                                          <p:val>
                                            <p:strVal val="#ppt_x"/>
                                          </p:val>
                                        </p:tav>
                                      </p:tavLst>
                                    </p:anim>
                                    <p:anim calcmode="lin" valueType="num">
                                      <p:cBhvr additive="base">
                                        <p:cTn id="57" dur="750" fill="hold"/>
                                        <p:tgtEl>
                                          <p:spTgt spid="39"/>
                                        </p:tgtEl>
                                        <p:attrNameLst>
                                          <p:attrName>ppt_y</p:attrName>
                                        </p:attrNameLst>
                                      </p:cBhvr>
                                      <p:tavLst>
                                        <p:tav tm="0">
                                          <p:val>
                                            <p:strVal val="#ppt_y"/>
                                          </p:val>
                                        </p:tav>
                                        <p:tav tm="100000">
                                          <p:val>
                                            <p:strVal val="#ppt_y"/>
                                          </p:val>
                                        </p:tav>
                                      </p:tavLst>
                                    </p:anim>
                                  </p:childTnLst>
                                </p:cTn>
                              </p:par>
                              <p:par>
                                <p:cTn id="58" presetID="2" presetClass="entr" presetSubtype="8" fill="hold" grpId="0" nodeType="withEffect">
                                  <p:stCondLst>
                                    <p:cond delay="0"/>
                                  </p:stCondLst>
                                  <p:childTnLst>
                                    <p:set>
                                      <p:cBhvr>
                                        <p:cTn id="59" dur="1" fill="hold">
                                          <p:stCondLst>
                                            <p:cond delay="0"/>
                                          </p:stCondLst>
                                        </p:cTn>
                                        <p:tgtEl>
                                          <p:spTgt spid="22"/>
                                        </p:tgtEl>
                                        <p:attrNameLst>
                                          <p:attrName>style.visibility</p:attrName>
                                        </p:attrNameLst>
                                      </p:cBhvr>
                                      <p:to>
                                        <p:strVal val="visible"/>
                                      </p:to>
                                    </p:set>
                                    <p:anim calcmode="lin" valueType="num">
                                      <p:cBhvr additive="base">
                                        <p:cTn id="60" dur="750" fill="hold"/>
                                        <p:tgtEl>
                                          <p:spTgt spid="22"/>
                                        </p:tgtEl>
                                        <p:attrNameLst>
                                          <p:attrName>ppt_x</p:attrName>
                                        </p:attrNameLst>
                                      </p:cBhvr>
                                      <p:tavLst>
                                        <p:tav tm="0">
                                          <p:val>
                                            <p:strVal val="0-#ppt_w/2"/>
                                          </p:val>
                                        </p:tav>
                                        <p:tav tm="100000">
                                          <p:val>
                                            <p:strVal val="#ppt_x"/>
                                          </p:val>
                                        </p:tav>
                                      </p:tavLst>
                                    </p:anim>
                                    <p:anim calcmode="lin" valueType="num">
                                      <p:cBhvr additive="base">
                                        <p:cTn id="61" dur="7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9"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17" name="Text Placeholder 9">
            <a:extLst>
              <a:ext uri="{FF2B5EF4-FFF2-40B4-BE49-F238E27FC236}">
                <a16:creationId xmlns:a16="http://schemas.microsoft.com/office/drawing/2014/main" id="{6AF309A6-1104-404E-8EE2-887C6724AF25}"/>
              </a:ext>
            </a:extLst>
          </p:cNvPr>
          <p:cNvSpPr>
            <a:spLocks noGrp="1"/>
          </p:cNvSpPr>
          <p:nvPr>
            <p:ph type="body" sz="quarter" idx="32" hasCustomPrompt="1"/>
          </p:nvPr>
        </p:nvSpPr>
        <p:spPr>
          <a:xfrm>
            <a:off x="2187576" y="4597827"/>
            <a:ext cx="9419208" cy="430887"/>
          </a:xfrm>
        </p:spPr>
        <p:txBody>
          <a:bodyPr lIns="274320" anchor="ctr"/>
          <a:lstStyle>
            <a:lvl1pPr marL="0" indent="0" algn="l">
              <a:buNone/>
              <a:defRPr/>
            </a:lvl1pPr>
          </a:lstStyle>
          <a:p>
            <a:pPr lvl="0"/>
            <a:r>
              <a:rPr lang="en-US"/>
              <a:t>Click to add text</a:t>
            </a:r>
          </a:p>
        </p:txBody>
      </p:sp>
      <p:sp>
        <p:nvSpPr>
          <p:cNvPr id="19" name="Content Placeholder 54">
            <a:extLst>
              <a:ext uri="{FF2B5EF4-FFF2-40B4-BE49-F238E27FC236}">
                <a16:creationId xmlns:a16="http://schemas.microsoft.com/office/drawing/2014/main" id="{69B60D81-7037-4DAE-8B51-5A0E9C4A5F0A}"/>
              </a:ext>
            </a:extLst>
          </p:cNvPr>
          <p:cNvSpPr>
            <a:spLocks noGrp="1"/>
          </p:cNvSpPr>
          <p:nvPr>
            <p:ph sz="quarter" idx="33" hasCustomPrompt="1"/>
          </p:nvPr>
        </p:nvSpPr>
        <p:spPr>
          <a:xfrm>
            <a:off x="528637" y="4359863"/>
            <a:ext cx="914400" cy="914400"/>
          </a:xfrm>
        </p:spPr>
        <p:txBody>
          <a:bodyPr anchor="ctr">
            <a:noAutofit/>
          </a:bodyPr>
          <a:lstStyle>
            <a:lvl1pPr marL="0" indent="0" algn="ctr">
              <a:buNone/>
              <a:defRPr sz="1050"/>
            </a:lvl1pPr>
          </a:lstStyle>
          <a:p>
            <a:pPr lvl="0"/>
            <a:r>
              <a:rPr lang="en-US"/>
              <a:t>content</a:t>
            </a:r>
          </a:p>
        </p:txBody>
      </p:sp>
      <p:sp>
        <p:nvSpPr>
          <p:cNvPr id="20" name="Rectangle 19">
            <a:extLst>
              <a:ext uri="{FF2B5EF4-FFF2-40B4-BE49-F238E27FC236}">
                <a16:creationId xmlns:a16="http://schemas.microsoft.com/office/drawing/2014/main" id="{DBEE3ABA-9E78-42FE-9475-FA2CCF7E832B}"/>
              </a:ext>
            </a:extLst>
          </p:cNvPr>
          <p:cNvSpPr/>
          <p:nvPr userDrawn="1"/>
        </p:nvSpPr>
        <p:spPr bwMode="auto">
          <a:xfrm>
            <a:off x="38199" y="4359863"/>
            <a:ext cx="1971675" cy="841391"/>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30799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par>
                                <p:cTn id="54" presetID="2" presetClass="entr" presetSubtype="8" fill="hold" grpId="0" nodeType="withEffect">
                                  <p:stCondLst>
                                    <p:cond delay="0"/>
                                  </p:stCondLst>
                                  <p:childTnLst>
                                    <p:set>
                                      <p:cBhvr>
                                        <p:cTn id="55" dur="1" fill="hold">
                                          <p:stCondLst>
                                            <p:cond delay="0"/>
                                          </p:stCondLst>
                                        </p:cTn>
                                        <p:tgtEl>
                                          <p:spTgt spid="39"/>
                                        </p:tgtEl>
                                        <p:attrNameLst>
                                          <p:attrName>style.visibility</p:attrName>
                                        </p:attrNameLst>
                                      </p:cBhvr>
                                      <p:to>
                                        <p:strVal val="visible"/>
                                      </p:to>
                                    </p:set>
                                    <p:anim calcmode="lin" valueType="num">
                                      <p:cBhvr additive="base">
                                        <p:cTn id="56" dur="750" fill="hold"/>
                                        <p:tgtEl>
                                          <p:spTgt spid="39"/>
                                        </p:tgtEl>
                                        <p:attrNameLst>
                                          <p:attrName>ppt_x</p:attrName>
                                        </p:attrNameLst>
                                      </p:cBhvr>
                                      <p:tavLst>
                                        <p:tav tm="0">
                                          <p:val>
                                            <p:strVal val="0-#ppt_w/2"/>
                                          </p:val>
                                        </p:tav>
                                        <p:tav tm="100000">
                                          <p:val>
                                            <p:strVal val="#ppt_x"/>
                                          </p:val>
                                        </p:tav>
                                      </p:tavLst>
                                    </p:anim>
                                    <p:anim calcmode="lin" valueType="num">
                                      <p:cBhvr additive="base">
                                        <p:cTn id="57" dur="750" fill="hold"/>
                                        <p:tgtEl>
                                          <p:spTgt spid="39"/>
                                        </p:tgtEl>
                                        <p:attrNameLst>
                                          <p:attrName>ppt_y</p:attrName>
                                        </p:attrNameLst>
                                      </p:cBhvr>
                                      <p:tavLst>
                                        <p:tav tm="0">
                                          <p:val>
                                            <p:strVal val="#ppt_y"/>
                                          </p:val>
                                        </p:tav>
                                        <p:tav tm="100000">
                                          <p:val>
                                            <p:strVal val="#ppt_y"/>
                                          </p:val>
                                        </p:tav>
                                      </p:tavLst>
                                    </p:anim>
                                  </p:childTnLst>
                                </p:cTn>
                              </p:par>
                              <p:par>
                                <p:cTn id="58" presetID="2" presetClass="entr" presetSubtype="8" fill="hold" grpId="0" nodeType="withEffect">
                                  <p:stCondLst>
                                    <p:cond delay="0"/>
                                  </p:stCondLst>
                                  <p:childTnLst>
                                    <p:set>
                                      <p:cBhvr>
                                        <p:cTn id="59" dur="1" fill="hold">
                                          <p:stCondLst>
                                            <p:cond delay="0"/>
                                          </p:stCondLst>
                                        </p:cTn>
                                        <p:tgtEl>
                                          <p:spTgt spid="22"/>
                                        </p:tgtEl>
                                        <p:attrNameLst>
                                          <p:attrName>style.visibility</p:attrName>
                                        </p:attrNameLst>
                                      </p:cBhvr>
                                      <p:to>
                                        <p:strVal val="visible"/>
                                      </p:to>
                                    </p:set>
                                    <p:anim calcmode="lin" valueType="num">
                                      <p:cBhvr additive="base">
                                        <p:cTn id="60" dur="750" fill="hold"/>
                                        <p:tgtEl>
                                          <p:spTgt spid="22"/>
                                        </p:tgtEl>
                                        <p:attrNameLst>
                                          <p:attrName>ppt_x</p:attrName>
                                        </p:attrNameLst>
                                      </p:cBhvr>
                                      <p:tavLst>
                                        <p:tav tm="0">
                                          <p:val>
                                            <p:strVal val="0-#ppt_w/2"/>
                                          </p:val>
                                        </p:tav>
                                        <p:tav tm="100000">
                                          <p:val>
                                            <p:strVal val="#ppt_x"/>
                                          </p:val>
                                        </p:tav>
                                      </p:tavLst>
                                    </p:anim>
                                    <p:anim calcmode="lin" valueType="num">
                                      <p:cBhvr additive="base">
                                        <p:cTn id="61" dur="750" fill="hold"/>
                                        <p:tgtEl>
                                          <p:spTgt spid="22"/>
                                        </p:tgtEl>
                                        <p:attrNameLst>
                                          <p:attrName>ppt_y</p:attrName>
                                        </p:attrNameLst>
                                      </p:cBhvr>
                                      <p:tavLst>
                                        <p:tav tm="0">
                                          <p:val>
                                            <p:strVal val="#ppt_y"/>
                                          </p:val>
                                        </p:tav>
                                        <p:tav tm="100000">
                                          <p:val>
                                            <p:strVal val="#ppt_y"/>
                                          </p:val>
                                        </p:tav>
                                      </p:tavLst>
                                    </p:anim>
                                  </p:childTnLst>
                                </p:cTn>
                              </p:par>
                            </p:childTnLst>
                          </p:cTn>
                        </p:par>
                        <p:par>
                          <p:cTn id="62" fill="hold">
                            <p:stCondLst>
                              <p:cond delay="1500"/>
                            </p:stCondLst>
                            <p:childTnLst>
                              <p:par>
                                <p:cTn id="63" presetID="10" presetClass="entr" presetSubtype="0" fill="hold" grpId="0" nodeType="afterEffect">
                                  <p:stCondLst>
                                    <p:cond delay="0"/>
                                  </p:stCondLst>
                                  <p:childTnLst>
                                    <p:set>
                                      <p:cBhvr>
                                        <p:cTn id="64" dur="1" fill="hold">
                                          <p:stCondLst>
                                            <p:cond delay="0"/>
                                          </p:stCondLst>
                                        </p:cTn>
                                        <p:tgtEl>
                                          <p:spTgt spid="19">
                                            <p:txEl>
                                              <p:pRg st="0" end="0"/>
                                            </p:txEl>
                                          </p:spTgt>
                                        </p:tgtEl>
                                        <p:attrNameLst>
                                          <p:attrName>style.visibility</p:attrName>
                                        </p:attrNameLst>
                                      </p:cBhvr>
                                      <p:to>
                                        <p:strVal val="visible"/>
                                      </p:to>
                                    </p:set>
                                    <p:animEffect transition="in" filter="fade">
                                      <p:cBhvr>
                                        <p:cTn id="65" dur="500"/>
                                        <p:tgtEl>
                                          <p:spTgt spid="19">
                                            <p:txEl>
                                              <p:pRg st="0" end="0"/>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7">
                                            <p:txEl>
                                              <p:pRg st="0" end="0"/>
                                            </p:txEl>
                                          </p:spTgt>
                                        </p:tgtEl>
                                        <p:attrNameLst>
                                          <p:attrName>style.visibility</p:attrName>
                                        </p:attrNameLst>
                                      </p:cBhvr>
                                      <p:to>
                                        <p:strVal val="visible"/>
                                      </p:to>
                                    </p:set>
                                    <p:animEffect transition="in" filter="fade">
                                      <p:cBhvr>
                                        <p:cTn id="68" dur="500"/>
                                        <p:tgtEl>
                                          <p:spTgt spid="17">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20"/>
                                        </p:tgtEl>
                                        <p:attrNameLst>
                                          <p:attrName>style.visibility</p:attrName>
                                        </p:attrNameLst>
                                      </p:cBhvr>
                                      <p:to>
                                        <p:strVal val="visible"/>
                                      </p:to>
                                    </p:set>
                                    <p:anim calcmode="lin" valueType="num">
                                      <p:cBhvr additive="base">
                                        <p:cTn id="73" dur="500" fill="hold"/>
                                        <p:tgtEl>
                                          <p:spTgt spid="20"/>
                                        </p:tgtEl>
                                        <p:attrNameLst>
                                          <p:attrName>ppt_x</p:attrName>
                                        </p:attrNameLst>
                                      </p:cBhvr>
                                      <p:tavLst>
                                        <p:tav tm="0">
                                          <p:val>
                                            <p:strVal val="0-#ppt_w/2"/>
                                          </p:val>
                                        </p:tav>
                                        <p:tav tm="100000">
                                          <p:val>
                                            <p:strVal val="#ppt_x"/>
                                          </p:val>
                                        </p:tav>
                                      </p:tavLst>
                                    </p:anim>
                                    <p:anim calcmode="lin" valueType="num">
                                      <p:cBhvr additive="base">
                                        <p:cTn id="74"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9"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animBg="1"/>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036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4338442"/>
      </p:ext>
    </p:extLst>
  </p:cSld>
  <p:clrMapOvr>
    <a:masterClrMapping/>
  </p:clrMapOvr>
  <mc:AlternateContent xmlns:mc="http://schemas.openxmlformats.org/markup-compatibility/2006" xmlns:p14="http://schemas.microsoft.com/office/powerpoint/2010/main">
    <mc:Choice Requires="p14">
      <p:transition spd="med" p14:dur="700" advClick="0" advTm="10000">
        <p:fade/>
      </p:transition>
    </mc:Choice>
    <mc:Fallback xmlns="">
      <p:transition spd="med" advClick="0" advTm="10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39157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6735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853841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spTree>
    <p:extLst>
      <p:ext uri="{BB962C8B-B14F-4D97-AF65-F5344CB8AC3E}">
        <p14:creationId xmlns:p14="http://schemas.microsoft.com/office/powerpoint/2010/main" val="957321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715219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2.emf"/><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3.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2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5" Type="http://schemas.openxmlformats.org/officeDocument/2006/relationships/image" Target="../media/image12.emf"/><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theme" Target="../theme/theme6.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2" r:id="rId6"/>
    <p:sldLayoutId id="2147483723" r:id="rId7"/>
    <p:sldLayoutId id="2147483725" r:id="rId8"/>
    <p:sldLayoutId id="2147483714" r:id="rId9"/>
    <p:sldLayoutId id="2147483752" r:id="rId10"/>
    <p:sldLayoutId id="2147483753" r:id="rId11"/>
    <p:sldLayoutId id="2147483728" r:id="rId12"/>
    <p:sldLayoutId id="2147483726" r:id="rId13"/>
    <p:sldLayoutId id="2147483754"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56" r:id="rId1"/>
  </p:sldLayoutIdLs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42" r:id="rId1"/>
    <p:sldLayoutId id="2147484867" r:id="rId2"/>
    <p:sldLayoutId id="2147484671" r:id="rId3"/>
    <p:sldLayoutId id="2147484866" r:id="rId4"/>
    <p:sldLayoutId id="2147484710" r:id="rId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8951919"/>
      </p:ext>
    </p:extLst>
  </p:cSld>
  <p:clrMap bg1="lt1" tx1="dk1" bg2="lt2" tx2="dk2" accent1="accent1" accent2="accent2" accent3="accent3" accent4="accent4" accent5="accent5" accent6="accent6" hlink="hlink" folHlink="folHlink"/>
  <p:sldLayoutIdLst>
    <p:sldLayoutId id="2147483680" r:id="rId1"/>
  </p:sldLayoutIdLst>
  <mc:AlternateContent xmlns:mc="http://schemas.openxmlformats.org/markup-compatibility/2006" xmlns:p14="http://schemas.microsoft.com/office/powerpoint/2010/main">
    <mc:Choice Requires="p14">
      <p:transition spd="med" p14:dur="700" advClick="0" advTm="10000">
        <p:fade/>
      </p:transition>
    </mc:Choice>
    <mc:Fallback xmlns="">
      <p:transition spd="med" advClick="0" advTm="10000">
        <p:fade/>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3081345"/>
      </p:ext>
    </p:extLst>
  </p:cSld>
  <p:clrMap bg1="lt1" tx1="dk1" bg2="lt2" tx2="dk2" accent1="accent1" accent2="accent2" accent3="accent3" accent4="accent4" accent5="accent5" accent6="accent6" hlink="hlink" folHlink="folHlink"/>
  <p:sldLayoutIdLst>
    <p:sldLayoutId id="2147484805" r:id="rId1"/>
    <p:sldLayoutId id="2147484827" r:id="rId2"/>
    <p:sldLayoutId id="2147484808" r:id="rId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69"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4.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26.png"/><Relationship Id="rId3" Type="http://schemas.openxmlformats.org/officeDocument/2006/relationships/image" Target="../media/image25.png"/><Relationship Id="rId7" Type="http://schemas.openxmlformats.org/officeDocument/2006/relationships/image" Target="../media/image31.png"/><Relationship Id="rId12"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4.xml"/><Relationship Id="rId6" Type="http://schemas.openxmlformats.org/officeDocument/2006/relationships/image" Target="../media/image29.png"/><Relationship Id="rId11" Type="http://schemas.openxmlformats.org/officeDocument/2006/relationships/image" Target="../media/image36.png"/><Relationship Id="rId5" Type="http://schemas.openxmlformats.org/officeDocument/2006/relationships/image" Target="../media/image28.png"/><Relationship Id="rId15" Type="http://schemas.openxmlformats.org/officeDocument/2006/relationships/image" Target="../media/image32.png"/><Relationship Id="rId10" Type="http://schemas.openxmlformats.org/officeDocument/2006/relationships/image" Target="../media/image35.png"/><Relationship Id="rId4" Type="http://schemas.openxmlformats.org/officeDocument/2006/relationships/image" Target="../media/image27.png"/><Relationship Id="rId9" Type="http://schemas.openxmlformats.org/officeDocument/2006/relationships/image" Target="../media/image34.png"/><Relationship Id="rId1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3.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3.png"/><Relationship Id="rId1" Type="http://schemas.openxmlformats.org/officeDocument/2006/relationships/slideLayout" Target="../slideLayouts/slideLayout24.xml"/><Relationship Id="rId4" Type="http://schemas.openxmlformats.org/officeDocument/2006/relationships/image" Target="../media/image40.tiff"/></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5.png"/><Relationship Id="rId1" Type="http://schemas.openxmlformats.org/officeDocument/2006/relationships/slideLayout" Target="../slideLayouts/slideLayout22.xml"/><Relationship Id="rId5" Type="http://schemas.openxmlformats.org/officeDocument/2006/relationships/image" Target="../media/image4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5.png"/><Relationship Id="rId1" Type="http://schemas.openxmlformats.org/officeDocument/2006/relationships/slideLayout" Target="../slideLayouts/slideLayout22.xml"/><Relationship Id="rId5" Type="http://schemas.openxmlformats.org/officeDocument/2006/relationships/image" Target="../media/image47.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6.xml"/><Relationship Id="rId5" Type="http://schemas.openxmlformats.org/officeDocument/2006/relationships/image" Target="../media/image13.png"/><Relationship Id="rId4" Type="http://schemas.openxmlformats.org/officeDocument/2006/relationships/image" Target="../media/image51.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14.xml"/><Relationship Id="rId5" Type="http://schemas.openxmlformats.org/officeDocument/2006/relationships/image" Target="../media/image16.png"/><Relationship Id="rId4" Type="http://schemas.openxmlformats.org/officeDocument/2006/relationships/image" Target="../media/image15.jp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emf"/></Relationships>
</file>

<file path=ppt/slides/_rels/slide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18.emf"/><Relationship Id="rId4" Type="http://schemas.openxmlformats.org/officeDocument/2006/relationships/image" Target="../media/image17.emf"/></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e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26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0220C7E6-7B52-4BB4-9542-95243A52A5E5}"/>
              </a:ext>
            </a:extLst>
          </p:cNvPr>
          <p:cNvCxnSpPr>
            <a:cxnSpLocks/>
          </p:cNvCxnSpPr>
          <p:nvPr/>
        </p:nvCxnSpPr>
        <p:spPr>
          <a:xfrm>
            <a:off x="-11448" y="5547168"/>
            <a:ext cx="8637503"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613595" y="5533745"/>
            <a:ext cx="998309" cy="615393"/>
          </a:xfrm>
          <a:prstGeom prst="rect">
            <a:avLst/>
          </a:prstGeom>
          <a:noFill/>
        </p:spPr>
        <p:txBody>
          <a:bodyPr wrap="none" lIns="179208" tIns="143367" rIns="179208" bIns="143367" rtlCol="0">
            <a:spAutoFit/>
          </a:bodyPr>
          <a:lstStyle/>
          <a:p>
            <a:pPr marR="0" lvl="0" indent="0" defTabSz="895939" fontAlgn="auto">
              <a:lnSpc>
                <a:spcPct val="90000"/>
              </a:lnSpc>
              <a:spcBef>
                <a:spcPts val="0"/>
              </a:spcBef>
              <a:spcAft>
                <a:spcPts val="588"/>
              </a:spcAft>
              <a:buClrTx/>
              <a:buSzTx/>
              <a:buFontTx/>
              <a:buNone/>
              <a:tabLst/>
              <a:defRPr/>
            </a:pPr>
            <a:r>
              <a:rPr lang="en-US" sz="2353" kern="0" dirty="0">
                <a:gradFill>
                  <a:gsLst>
                    <a:gs pos="14159">
                      <a:schemeClr val="accent5"/>
                    </a:gs>
                    <a:gs pos="30088">
                      <a:schemeClr val="accent5"/>
                    </a:gs>
                  </a:gsLst>
                  <a:lin ang="5400000" scaled="1"/>
                </a:gradFill>
                <a:latin typeface="Segoe UI"/>
              </a:rPr>
              <a:t>PaaS</a:t>
            </a:r>
          </a:p>
        </p:txBody>
      </p:sp>
      <p:sp>
        <p:nvSpPr>
          <p:cNvPr id="28" name="TextBox 27"/>
          <p:cNvSpPr txBox="1"/>
          <p:nvPr/>
        </p:nvSpPr>
        <p:spPr>
          <a:xfrm>
            <a:off x="4935394" y="5533745"/>
            <a:ext cx="910143" cy="615393"/>
          </a:xfrm>
          <a:prstGeom prst="rect">
            <a:avLst/>
          </a:prstGeom>
          <a:noFill/>
        </p:spPr>
        <p:txBody>
          <a:bodyPr wrap="none" lIns="179208" tIns="143367" rIns="179208" bIns="143367" rtlCol="0">
            <a:spAutoFit/>
          </a:bodyPr>
          <a:lstStyle/>
          <a:p>
            <a:pPr marR="0" lvl="0" indent="0" defTabSz="895939" fontAlgn="auto">
              <a:lnSpc>
                <a:spcPct val="90000"/>
              </a:lnSpc>
              <a:spcBef>
                <a:spcPts val="0"/>
              </a:spcBef>
              <a:spcAft>
                <a:spcPts val="588"/>
              </a:spcAft>
              <a:buClrTx/>
              <a:buSzTx/>
              <a:buFontTx/>
              <a:buNone/>
              <a:tabLst/>
              <a:defRPr/>
            </a:pPr>
            <a:r>
              <a:rPr lang="en-US" sz="2353" kern="0" dirty="0">
                <a:gradFill>
                  <a:gsLst>
                    <a:gs pos="14159">
                      <a:schemeClr val="accent5"/>
                    </a:gs>
                    <a:gs pos="30088">
                      <a:schemeClr val="accent5"/>
                    </a:gs>
                  </a:gsLst>
                  <a:lin ang="5400000" scaled="1"/>
                </a:gradFill>
                <a:latin typeface="Segoe UI"/>
              </a:rPr>
              <a:t>IaaS</a:t>
            </a:r>
          </a:p>
        </p:txBody>
      </p:sp>
      <p:sp>
        <p:nvSpPr>
          <p:cNvPr id="27" name="TextBox 26"/>
          <p:cNvSpPr txBox="1"/>
          <p:nvPr/>
        </p:nvSpPr>
        <p:spPr>
          <a:xfrm>
            <a:off x="250500" y="5533745"/>
            <a:ext cx="2057893" cy="615393"/>
          </a:xfrm>
          <a:prstGeom prst="rect">
            <a:avLst/>
          </a:prstGeom>
          <a:noFill/>
        </p:spPr>
        <p:txBody>
          <a:bodyPr wrap="none" lIns="179208" tIns="143367" rIns="179208" bIns="143367" rtlCol="0">
            <a:spAutoFit/>
          </a:bodyPr>
          <a:lstStyle/>
          <a:p>
            <a:pPr marR="0" lvl="0" indent="0" defTabSz="895939" fontAlgn="auto">
              <a:lnSpc>
                <a:spcPct val="90000"/>
              </a:lnSpc>
              <a:spcBef>
                <a:spcPts val="0"/>
              </a:spcBef>
              <a:spcAft>
                <a:spcPts val="588"/>
              </a:spcAft>
              <a:buClrTx/>
              <a:buSzTx/>
              <a:buFontTx/>
              <a:buNone/>
              <a:tabLst/>
              <a:defRPr/>
            </a:pPr>
            <a:r>
              <a:rPr lang="en-US" sz="2353" kern="0" dirty="0">
                <a:gradFill>
                  <a:gsLst>
                    <a:gs pos="14159">
                      <a:schemeClr val="accent5"/>
                    </a:gs>
                    <a:gs pos="30088">
                      <a:schemeClr val="accent5"/>
                    </a:gs>
                  </a:gsLst>
                  <a:lin ang="5400000" scaled="1"/>
                </a:gradFill>
                <a:latin typeface="Segoe UI"/>
              </a:rPr>
              <a:t>On-Premises</a:t>
            </a:r>
          </a:p>
        </p:txBody>
      </p:sp>
      <p:cxnSp>
        <p:nvCxnSpPr>
          <p:cNvPr id="11" name="Straight Arrow Connector 10"/>
          <p:cNvCxnSpPr>
            <a:cxnSpLocks/>
          </p:cNvCxnSpPr>
          <p:nvPr/>
        </p:nvCxnSpPr>
        <p:spPr>
          <a:xfrm>
            <a:off x="-11447" y="5547168"/>
            <a:ext cx="11753636"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461001"/>
            <a:ext cx="172340" cy="172340"/>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20" name="Oval 19"/>
          <p:cNvSpPr/>
          <p:nvPr/>
        </p:nvSpPr>
        <p:spPr bwMode="auto">
          <a:xfrm>
            <a:off x="5309787" y="5461001"/>
            <a:ext cx="172340" cy="172340"/>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21" name="Oval 20"/>
          <p:cNvSpPr/>
          <p:nvPr/>
        </p:nvSpPr>
        <p:spPr bwMode="auto">
          <a:xfrm>
            <a:off x="8033655" y="5461001"/>
            <a:ext cx="172340" cy="172340"/>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22" name="Oval 21"/>
          <p:cNvSpPr/>
          <p:nvPr/>
        </p:nvSpPr>
        <p:spPr bwMode="auto">
          <a:xfrm>
            <a:off x="10757525" y="5461001"/>
            <a:ext cx="172340" cy="172340"/>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72" name="TextBox 71">
            <a:extLst>
              <a:ext uri="{FF2B5EF4-FFF2-40B4-BE49-F238E27FC236}">
                <a16:creationId xmlns:a16="http://schemas.microsoft.com/office/drawing/2014/main" id="{FD82D69E-B73B-4B7D-B1A5-A3E895CAB4A1}"/>
              </a:ext>
            </a:extLst>
          </p:cNvPr>
          <p:cNvSpPr txBox="1"/>
          <p:nvPr/>
        </p:nvSpPr>
        <p:spPr>
          <a:xfrm>
            <a:off x="9753368" y="5530396"/>
            <a:ext cx="2155677" cy="732732"/>
          </a:xfrm>
          <a:prstGeom prst="rect">
            <a:avLst/>
          </a:prstGeom>
          <a:noFill/>
        </p:spPr>
        <p:txBody>
          <a:bodyPr wrap="none" lIns="179208" tIns="143367" rIns="179208" bIns="143367" rtlCol="0">
            <a:spAutoFit/>
          </a:bodyPr>
          <a:lstStyle/>
          <a:p>
            <a:pPr defTabSz="895939">
              <a:lnSpc>
                <a:spcPct val="90000"/>
              </a:lnSpc>
              <a:spcAft>
                <a:spcPts val="588"/>
              </a:spcAft>
              <a:defRPr/>
            </a:pPr>
            <a:r>
              <a:rPr lang="en-US" sz="3200" kern="0" dirty="0">
                <a:gradFill>
                  <a:gsLst>
                    <a:gs pos="95575">
                      <a:schemeClr val="accent1"/>
                    </a:gs>
                    <a:gs pos="75000">
                      <a:schemeClr val="accent1"/>
                    </a:gs>
                  </a:gsLst>
                  <a:lin ang="5400000" scaled="1"/>
                </a:gradFill>
                <a:latin typeface="Segoe UI"/>
              </a:rPr>
              <a:t>Serverless</a:t>
            </a:r>
          </a:p>
        </p:txBody>
      </p:sp>
      <p:sp>
        <p:nvSpPr>
          <p:cNvPr id="126" name="Freeform 50">
            <a:extLst>
              <a:ext uri="{FF2B5EF4-FFF2-40B4-BE49-F238E27FC236}">
                <a16:creationId xmlns:a16="http://schemas.microsoft.com/office/drawing/2014/main" id="{FCCC52A2-43E4-471C-AC79-2A7E572669F7}"/>
              </a:ext>
            </a:extLst>
          </p:cNvPr>
          <p:cNvSpPr>
            <a:spLocks/>
          </p:cNvSpPr>
          <p:nvPr/>
        </p:nvSpPr>
        <p:spPr bwMode="auto">
          <a:xfrm>
            <a:off x="4715569" y="2118658"/>
            <a:ext cx="2738713" cy="183655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nvGrpSpPr>
          <p:cNvPr id="127" name="Group 126">
            <a:extLst>
              <a:ext uri="{FF2B5EF4-FFF2-40B4-BE49-F238E27FC236}">
                <a16:creationId xmlns:a16="http://schemas.microsoft.com/office/drawing/2014/main" id="{3DD8E030-AA29-4CBD-BE0E-6F46E7FEDF1D}"/>
              </a:ext>
            </a:extLst>
          </p:cNvPr>
          <p:cNvGrpSpPr/>
          <p:nvPr/>
        </p:nvGrpSpPr>
        <p:grpSpPr>
          <a:xfrm>
            <a:off x="1721981" y="2495485"/>
            <a:ext cx="1313945" cy="1313945"/>
            <a:chOff x="2775150" y="2127586"/>
            <a:chExt cx="1340672" cy="1340672"/>
          </a:xfrm>
        </p:grpSpPr>
        <p:sp>
          <p:nvSpPr>
            <p:cNvPr id="128" name="Oval 127">
              <a:extLst>
                <a:ext uri="{FF2B5EF4-FFF2-40B4-BE49-F238E27FC236}">
                  <a16:creationId xmlns:a16="http://schemas.microsoft.com/office/drawing/2014/main" id="{F6879692-3E2E-4EE2-85C1-3DBD3749CAD2}"/>
                </a:ext>
              </a:extLst>
            </p:cNvPr>
            <p:cNvSpPr/>
            <p:nvPr/>
          </p:nvSpPr>
          <p:spPr bwMode="auto">
            <a:xfrm>
              <a:off x="2775150" y="2127586"/>
              <a:ext cx="1340672" cy="1340672"/>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129" name="Freeform 5">
              <a:extLst>
                <a:ext uri="{FF2B5EF4-FFF2-40B4-BE49-F238E27FC236}">
                  <a16:creationId xmlns:a16="http://schemas.microsoft.com/office/drawing/2014/main" id="{91A948C4-86A9-4817-956C-F2494363A1AD}"/>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1750">
              <a:solidFill>
                <a:schemeClr val="bg1"/>
              </a:solidFill>
              <a:miter lim="800000"/>
            </a:ln>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130" name="Group 129">
            <a:extLst>
              <a:ext uri="{FF2B5EF4-FFF2-40B4-BE49-F238E27FC236}">
                <a16:creationId xmlns:a16="http://schemas.microsoft.com/office/drawing/2014/main" id="{B22F3358-EA7D-4FBD-9E06-62CE18DFD656}"/>
              </a:ext>
            </a:extLst>
          </p:cNvPr>
          <p:cNvGrpSpPr/>
          <p:nvPr/>
        </p:nvGrpSpPr>
        <p:grpSpPr>
          <a:xfrm>
            <a:off x="9190545" y="2495485"/>
            <a:ext cx="1313945" cy="1313945"/>
            <a:chOff x="8320652" y="2127586"/>
            <a:chExt cx="1340672" cy="1340672"/>
          </a:xfrm>
        </p:grpSpPr>
        <p:sp>
          <p:nvSpPr>
            <p:cNvPr id="131" name="Oval 130">
              <a:extLst>
                <a:ext uri="{FF2B5EF4-FFF2-40B4-BE49-F238E27FC236}">
                  <a16:creationId xmlns:a16="http://schemas.microsoft.com/office/drawing/2014/main" id="{6AB53901-7DD7-4FD5-966E-AC8B8CE6CDE8}"/>
                </a:ext>
              </a:extLst>
            </p:cNvPr>
            <p:cNvSpPr/>
            <p:nvPr/>
          </p:nvSpPr>
          <p:spPr bwMode="auto">
            <a:xfrm>
              <a:off x="8320652" y="2127586"/>
              <a:ext cx="1340672" cy="1340672"/>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grpSp>
          <p:nvGrpSpPr>
            <p:cNvPr id="132" name="Group 8">
              <a:extLst>
                <a:ext uri="{FF2B5EF4-FFF2-40B4-BE49-F238E27FC236}">
                  <a16:creationId xmlns:a16="http://schemas.microsoft.com/office/drawing/2014/main" id="{27242C46-9FCA-493F-BC45-8ED3A8DA2ACC}"/>
                </a:ext>
              </a:extLst>
            </p:cNvPr>
            <p:cNvGrpSpPr>
              <a:grpSpLocks noChangeAspect="1"/>
            </p:cNvGrpSpPr>
            <p:nvPr/>
          </p:nvGrpSpPr>
          <p:grpSpPr bwMode="auto">
            <a:xfrm>
              <a:off x="8561965" y="2577338"/>
              <a:ext cx="897974" cy="451613"/>
              <a:chOff x="7" y="12"/>
              <a:chExt cx="342" cy="172"/>
            </a:xfrm>
          </p:grpSpPr>
          <p:sp>
            <p:nvSpPr>
              <p:cNvPr id="133" name="Rectangle 9">
                <a:extLst>
                  <a:ext uri="{FF2B5EF4-FFF2-40B4-BE49-F238E27FC236}">
                    <a16:creationId xmlns:a16="http://schemas.microsoft.com/office/drawing/2014/main" id="{024EEC5A-4BD2-4501-91C5-69D3EDA3B7F7}"/>
                  </a:ext>
                </a:extLst>
              </p:cNvPr>
              <p:cNvSpPr>
                <a:spLocks noChangeArrowheads="1"/>
              </p:cNvSpPr>
              <p:nvPr/>
            </p:nvSpPr>
            <p:spPr bwMode="auto">
              <a:xfrm>
                <a:off x="7" y="64"/>
                <a:ext cx="87" cy="120"/>
              </a:xfrm>
              <a:prstGeom prst="rect">
                <a:avLst/>
              </a:prstGeom>
              <a:noFill/>
              <a:ln w="19050" cap="flat">
                <a:solidFill>
                  <a:srgbClr val="353535"/>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34" name="Rectangle 10">
                <a:extLst>
                  <a:ext uri="{FF2B5EF4-FFF2-40B4-BE49-F238E27FC236}">
                    <a16:creationId xmlns:a16="http://schemas.microsoft.com/office/drawing/2014/main" id="{99DD7739-5ED4-4E98-BEE5-92E992AD8335}"/>
                  </a:ext>
                </a:extLst>
              </p:cNvPr>
              <p:cNvSpPr>
                <a:spLocks noChangeArrowheads="1"/>
              </p:cNvSpPr>
              <p:nvPr/>
            </p:nvSpPr>
            <p:spPr bwMode="auto">
              <a:xfrm>
                <a:off x="195" y="76"/>
                <a:ext cx="154" cy="108"/>
              </a:xfrm>
              <a:prstGeom prst="rect">
                <a:avLst/>
              </a:prstGeom>
              <a:noFill/>
              <a:ln w="19050" cap="flat">
                <a:solidFill>
                  <a:srgbClr val="353535"/>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35" name="Line 11">
                <a:extLst>
                  <a:ext uri="{FF2B5EF4-FFF2-40B4-BE49-F238E27FC236}">
                    <a16:creationId xmlns:a16="http://schemas.microsoft.com/office/drawing/2014/main" id="{8AF393FB-AC7F-4694-AD3B-A8026322A03A}"/>
                  </a:ext>
                </a:extLst>
              </p:cNvPr>
              <p:cNvSpPr>
                <a:spLocks noChangeShapeType="1"/>
              </p:cNvSpPr>
              <p:nvPr/>
            </p:nvSpPr>
            <p:spPr bwMode="auto">
              <a:xfrm flipV="1">
                <a:off x="311" y="124"/>
                <a:ext cx="0" cy="17"/>
              </a:xfrm>
              <a:prstGeom prst="line">
                <a:avLst/>
              </a:prstGeom>
              <a:noFill/>
              <a:ln w="25400" cap="flat">
                <a:solidFill>
                  <a:srgbClr val="353535"/>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36" name="Freeform 12">
                <a:extLst>
                  <a:ext uri="{FF2B5EF4-FFF2-40B4-BE49-F238E27FC236}">
                    <a16:creationId xmlns:a16="http://schemas.microsoft.com/office/drawing/2014/main" id="{711AB873-3817-4CF8-A9A3-9055C37E27B9}"/>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353535"/>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37" name="Freeform 13">
                <a:extLst>
                  <a:ext uri="{FF2B5EF4-FFF2-40B4-BE49-F238E27FC236}">
                    <a16:creationId xmlns:a16="http://schemas.microsoft.com/office/drawing/2014/main" id="{FA223EEE-C6D5-4A3E-9837-671A2B6B7378}"/>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353535"/>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cxnSp>
        <p:nvCxnSpPr>
          <p:cNvPr id="138" name="Straight Arrow Connector 137">
            <a:extLst>
              <a:ext uri="{FF2B5EF4-FFF2-40B4-BE49-F238E27FC236}">
                <a16:creationId xmlns:a16="http://schemas.microsoft.com/office/drawing/2014/main" id="{674D7B54-5CC5-42CE-85C6-48957FDCC72B}"/>
              </a:ext>
            </a:extLst>
          </p:cNvPr>
          <p:cNvCxnSpPr>
            <a:cxnSpLocks/>
          </p:cNvCxnSpPr>
          <p:nvPr/>
        </p:nvCxnSpPr>
        <p:spPr>
          <a:xfrm>
            <a:off x="3249357" y="3127959"/>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139" name="Straight Arrow Connector 138">
            <a:extLst>
              <a:ext uri="{FF2B5EF4-FFF2-40B4-BE49-F238E27FC236}">
                <a16:creationId xmlns:a16="http://schemas.microsoft.com/office/drawing/2014/main" id="{855196FF-98F4-40FF-9138-F4F9B30D2C98}"/>
              </a:ext>
            </a:extLst>
          </p:cNvPr>
          <p:cNvCxnSpPr>
            <a:cxnSpLocks/>
          </p:cNvCxnSpPr>
          <p:nvPr/>
        </p:nvCxnSpPr>
        <p:spPr>
          <a:xfrm flipH="1">
            <a:off x="7741938" y="3127959"/>
            <a:ext cx="1183473" cy="0"/>
          </a:xfrm>
          <a:prstGeom prst="straightConnector1">
            <a:avLst/>
          </a:prstGeom>
          <a:noFill/>
          <a:ln w="25400" cap="flat" cmpd="sng" algn="ctr">
            <a:solidFill>
              <a:srgbClr val="002050"/>
            </a:solidFill>
            <a:prstDash val="solid"/>
            <a:headEnd type="none"/>
            <a:tailEnd type="triangle" w="lg" len="med"/>
          </a:ln>
          <a:effectLst/>
        </p:spPr>
      </p:cxnSp>
      <p:sp>
        <p:nvSpPr>
          <p:cNvPr id="140" name="TextBox 139">
            <a:extLst>
              <a:ext uri="{FF2B5EF4-FFF2-40B4-BE49-F238E27FC236}">
                <a16:creationId xmlns:a16="http://schemas.microsoft.com/office/drawing/2014/main" id="{008C5D32-0218-437E-A473-5F7E316C3959}"/>
              </a:ext>
            </a:extLst>
          </p:cNvPr>
          <p:cNvSpPr txBox="1"/>
          <p:nvPr/>
        </p:nvSpPr>
        <p:spPr>
          <a:xfrm>
            <a:off x="3074789" y="1387560"/>
            <a:ext cx="6042423" cy="394082"/>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939"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gradFill>
                  <a:gsLst>
                    <a:gs pos="23009">
                      <a:schemeClr val="tx2"/>
                    </a:gs>
                    <a:gs pos="52000">
                      <a:schemeClr val="tx2"/>
                    </a:gs>
                  </a:gsLst>
                  <a:lin ang="5400000" scaled="1"/>
                </a:gradFill>
                <a:effectLst/>
                <a:uLnTx/>
                <a:uFillTx/>
                <a:latin typeface="Segoe UI"/>
                <a:ea typeface="+mn-ea"/>
                <a:cs typeface="+mn-cs"/>
              </a:rPr>
              <a:t>How do I </a:t>
            </a:r>
            <a:r>
              <a:rPr kumimoji="0" lang="en-US" sz="1961" b="1" i="0" u="none" strike="noStrike" kern="0" cap="none" spc="0" normalizeH="0" baseline="0" noProof="0" dirty="0">
                <a:ln>
                  <a:noFill/>
                </a:ln>
                <a:gradFill>
                  <a:gsLst>
                    <a:gs pos="23009">
                      <a:schemeClr val="tx2"/>
                    </a:gs>
                    <a:gs pos="52000">
                      <a:schemeClr val="tx2"/>
                    </a:gs>
                  </a:gsLst>
                  <a:lin ang="5400000" scaled="1"/>
                </a:gradFill>
                <a:effectLst/>
                <a:uLnTx/>
                <a:uFillTx/>
                <a:latin typeface="Segoe UI"/>
                <a:ea typeface="+mn-ea"/>
                <a:cs typeface="+mn-cs"/>
              </a:rPr>
              <a:t>architect</a:t>
            </a:r>
            <a:r>
              <a:rPr kumimoji="0" lang="en-US" sz="1961" b="0" i="0" u="none" strike="noStrike" kern="0" cap="none" spc="0" normalizeH="0" baseline="0" noProof="0" dirty="0">
                <a:ln>
                  <a:noFill/>
                </a:ln>
                <a:gradFill>
                  <a:gsLst>
                    <a:gs pos="23009">
                      <a:schemeClr val="tx2"/>
                    </a:gs>
                    <a:gs pos="52000">
                      <a:schemeClr val="tx2"/>
                    </a:gs>
                  </a:gsLst>
                  <a:lin ang="5400000" scaled="1"/>
                </a:gradFill>
                <a:effectLst/>
                <a:uLnTx/>
                <a:uFillTx/>
                <a:latin typeface="Segoe UI"/>
                <a:ea typeface="+mn-ea"/>
                <a:cs typeface="+mn-cs"/>
              </a:rPr>
              <a:t> my app?</a:t>
            </a:r>
          </a:p>
        </p:txBody>
      </p:sp>
      <p:grpSp>
        <p:nvGrpSpPr>
          <p:cNvPr id="141" name="Group 4">
            <a:extLst>
              <a:ext uri="{FF2B5EF4-FFF2-40B4-BE49-F238E27FC236}">
                <a16:creationId xmlns:a16="http://schemas.microsoft.com/office/drawing/2014/main" id="{699C7ADE-F7C0-4B3F-9C01-4113975AD414}"/>
              </a:ext>
            </a:extLst>
          </p:cNvPr>
          <p:cNvGrpSpPr>
            <a:grpSpLocks noChangeAspect="1"/>
          </p:cNvGrpSpPr>
          <p:nvPr/>
        </p:nvGrpSpPr>
        <p:grpSpPr bwMode="auto">
          <a:xfrm>
            <a:off x="5549848" y="2551095"/>
            <a:ext cx="160341" cy="257215"/>
            <a:chOff x="6" y="12"/>
            <a:chExt cx="192" cy="308"/>
          </a:xfrm>
        </p:grpSpPr>
        <p:sp>
          <p:nvSpPr>
            <p:cNvPr id="142" name="Rectangle 141">
              <a:extLst>
                <a:ext uri="{FF2B5EF4-FFF2-40B4-BE49-F238E27FC236}">
                  <a16:creationId xmlns:a16="http://schemas.microsoft.com/office/drawing/2014/main" id="{6648707D-5801-4121-BA1D-38F7ED8F9D1C}"/>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43" name="Rectangle 142">
              <a:extLst>
                <a:ext uri="{FF2B5EF4-FFF2-40B4-BE49-F238E27FC236}">
                  <a16:creationId xmlns:a16="http://schemas.microsoft.com/office/drawing/2014/main" id="{12E1C954-FF6E-4936-A724-A471DD19695A}"/>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44" name="Rectangle 143">
              <a:extLst>
                <a:ext uri="{FF2B5EF4-FFF2-40B4-BE49-F238E27FC236}">
                  <a16:creationId xmlns:a16="http://schemas.microsoft.com/office/drawing/2014/main" id="{315AA5B4-9259-45C5-98FE-365FF7DBC72F}"/>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45" name="Rectangle 144">
              <a:extLst>
                <a:ext uri="{FF2B5EF4-FFF2-40B4-BE49-F238E27FC236}">
                  <a16:creationId xmlns:a16="http://schemas.microsoft.com/office/drawing/2014/main" id="{3F74386A-5DA1-44C5-B9EC-F9A5A39C92A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46" name="Freeform 9">
              <a:extLst>
                <a:ext uri="{FF2B5EF4-FFF2-40B4-BE49-F238E27FC236}">
                  <a16:creationId xmlns:a16="http://schemas.microsoft.com/office/drawing/2014/main" id="{2304EE55-6462-4EE1-A9AE-2B97627396E2}"/>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47" name="Freeform 10">
              <a:extLst>
                <a:ext uri="{FF2B5EF4-FFF2-40B4-BE49-F238E27FC236}">
                  <a16:creationId xmlns:a16="http://schemas.microsoft.com/office/drawing/2014/main" id="{D27D02D9-84DB-430A-9CCA-D4A39C43E98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48" name="Oval 147">
              <a:extLst>
                <a:ext uri="{FF2B5EF4-FFF2-40B4-BE49-F238E27FC236}">
                  <a16:creationId xmlns:a16="http://schemas.microsoft.com/office/drawing/2014/main" id="{B1AE21C8-D87B-4BA3-A5CD-7695E47D1539}"/>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49" name="Oval 148">
              <a:extLst>
                <a:ext uri="{FF2B5EF4-FFF2-40B4-BE49-F238E27FC236}">
                  <a16:creationId xmlns:a16="http://schemas.microsoft.com/office/drawing/2014/main" id="{6E747BDE-2923-45D9-8C70-1902DC4CC920}"/>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50" name="Rectangle 149">
              <a:extLst>
                <a:ext uri="{FF2B5EF4-FFF2-40B4-BE49-F238E27FC236}">
                  <a16:creationId xmlns:a16="http://schemas.microsoft.com/office/drawing/2014/main" id="{8AF0740A-1B27-47F2-84E9-8905D90ED8A2}"/>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151" name="Group 4">
            <a:extLst>
              <a:ext uri="{FF2B5EF4-FFF2-40B4-BE49-F238E27FC236}">
                <a16:creationId xmlns:a16="http://schemas.microsoft.com/office/drawing/2014/main" id="{800A0E57-331D-4488-AC45-CE0744AAD472}"/>
              </a:ext>
            </a:extLst>
          </p:cNvPr>
          <p:cNvGrpSpPr>
            <a:grpSpLocks noChangeAspect="1"/>
          </p:cNvGrpSpPr>
          <p:nvPr/>
        </p:nvGrpSpPr>
        <p:grpSpPr bwMode="auto">
          <a:xfrm>
            <a:off x="6147296" y="2336079"/>
            <a:ext cx="160341" cy="257215"/>
            <a:chOff x="6" y="12"/>
            <a:chExt cx="192" cy="308"/>
          </a:xfrm>
        </p:grpSpPr>
        <p:sp>
          <p:nvSpPr>
            <p:cNvPr id="152" name="Rectangle 151">
              <a:extLst>
                <a:ext uri="{FF2B5EF4-FFF2-40B4-BE49-F238E27FC236}">
                  <a16:creationId xmlns:a16="http://schemas.microsoft.com/office/drawing/2014/main" id="{A737ACA5-9B61-47A0-900B-C2A2FC5F347E}"/>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53" name="Rectangle 152">
              <a:extLst>
                <a:ext uri="{FF2B5EF4-FFF2-40B4-BE49-F238E27FC236}">
                  <a16:creationId xmlns:a16="http://schemas.microsoft.com/office/drawing/2014/main" id="{D523FDFC-DF09-42EF-94A7-836627A23A03}"/>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54" name="Rectangle 153">
              <a:extLst>
                <a:ext uri="{FF2B5EF4-FFF2-40B4-BE49-F238E27FC236}">
                  <a16:creationId xmlns:a16="http://schemas.microsoft.com/office/drawing/2014/main" id="{48BF0CAD-A194-459C-B552-50230573D0AA}"/>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55" name="Rectangle 154">
              <a:extLst>
                <a:ext uri="{FF2B5EF4-FFF2-40B4-BE49-F238E27FC236}">
                  <a16:creationId xmlns:a16="http://schemas.microsoft.com/office/drawing/2014/main" id="{F7B8ED4F-6EC7-426B-AC3D-60D6A33613C9}"/>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56" name="Freeform 9">
              <a:extLst>
                <a:ext uri="{FF2B5EF4-FFF2-40B4-BE49-F238E27FC236}">
                  <a16:creationId xmlns:a16="http://schemas.microsoft.com/office/drawing/2014/main" id="{0D12C6C3-141F-4101-9719-E725C53CA567}"/>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57" name="Freeform 10">
              <a:extLst>
                <a:ext uri="{FF2B5EF4-FFF2-40B4-BE49-F238E27FC236}">
                  <a16:creationId xmlns:a16="http://schemas.microsoft.com/office/drawing/2014/main" id="{1D8E19FE-E69C-419B-9698-4AE8B461C9B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58" name="Oval 157">
              <a:extLst>
                <a:ext uri="{FF2B5EF4-FFF2-40B4-BE49-F238E27FC236}">
                  <a16:creationId xmlns:a16="http://schemas.microsoft.com/office/drawing/2014/main" id="{33115AF9-8714-491E-8664-655CE7218EA7}"/>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59" name="Oval 158">
              <a:extLst>
                <a:ext uri="{FF2B5EF4-FFF2-40B4-BE49-F238E27FC236}">
                  <a16:creationId xmlns:a16="http://schemas.microsoft.com/office/drawing/2014/main" id="{522F6E03-6833-4672-8C6E-539518D1893B}"/>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0" name="Rectangle 159">
              <a:extLst>
                <a:ext uri="{FF2B5EF4-FFF2-40B4-BE49-F238E27FC236}">
                  <a16:creationId xmlns:a16="http://schemas.microsoft.com/office/drawing/2014/main" id="{8BD4BAED-39CF-4A15-9D73-BD1561968B00}"/>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161" name="Group 4">
            <a:extLst>
              <a:ext uri="{FF2B5EF4-FFF2-40B4-BE49-F238E27FC236}">
                <a16:creationId xmlns:a16="http://schemas.microsoft.com/office/drawing/2014/main" id="{EFAFC49A-7B89-4A51-8191-5AC1B9BAF012}"/>
              </a:ext>
            </a:extLst>
          </p:cNvPr>
          <p:cNvGrpSpPr>
            <a:grpSpLocks noChangeAspect="1"/>
          </p:cNvGrpSpPr>
          <p:nvPr/>
        </p:nvGrpSpPr>
        <p:grpSpPr bwMode="auto">
          <a:xfrm>
            <a:off x="5311856" y="3105867"/>
            <a:ext cx="160341" cy="257215"/>
            <a:chOff x="6" y="12"/>
            <a:chExt cx="192" cy="308"/>
          </a:xfrm>
        </p:grpSpPr>
        <p:sp>
          <p:nvSpPr>
            <p:cNvPr id="162" name="Rectangle 161">
              <a:extLst>
                <a:ext uri="{FF2B5EF4-FFF2-40B4-BE49-F238E27FC236}">
                  <a16:creationId xmlns:a16="http://schemas.microsoft.com/office/drawing/2014/main" id="{9FE131F7-6140-4A29-9CF3-F338B85AB991}"/>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3" name="Rectangle 162">
              <a:extLst>
                <a:ext uri="{FF2B5EF4-FFF2-40B4-BE49-F238E27FC236}">
                  <a16:creationId xmlns:a16="http://schemas.microsoft.com/office/drawing/2014/main" id="{6A88D500-5C4D-495D-980E-3DB54AD4C2FD}"/>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4" name="Rectangle 163">
              <a:extLst>
                <a:ext uri="{FF2B5EF4-FFF2-40B4-BE49-F238E27FC236}">
                  <a16:creationId xmlns:a16="http://schemas.microsoft.com/office/drawing/2014/main" id="{7FBBC02A-D3B8-4DCF-9D32-C13EB2E6B050}"/>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5" name="Rectangle 164">
              <a:extLst>
                <a:ext uri="{FF2B5EF4-FFF2-40B4-BE49-F238E27FC236}">
                  <a16:creationId xmlns:a16="http://schemas.microsoft.com/office/drawing/2014/main" id="{4D3E20B0-58EE-43E1-84E0-61A81380B75B}"/>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6" name="Freeform 9">
              <a:extLst>
                <a:ext uri="{FF2B5EF4-FFF2-40B4-BE49-F238E27FC236}">
                  <a16:creationId xmlns:a16="http://schemas.microsoft.com/office/drawing/2014/main" id="{4BD93028-0ADA-4959-94FC-5992D588BB2D}"/>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7" name="Freeform 10">
              <a:extLst>
                <a:ext uri="{FF2B5EF4-FFF2-40B4-BE49-F238E27FC236}">
                  <a16:creationId xmlns:a16="http://schemas.microsoft.com/office/drawing/2014/main" id="{9B9B8AAA-1713-4B6C-898D-7BE3434272DF}"/>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8" name="Oval 167">
              <a:extLst>
                <a:ext uri="{FF2B5EF4-FFF2-40B4-BE49-F238E27FC236}">
                  <a16:creationId xmlns:a16="http://schemas.microsoft.com/office/drawing/2014/main" id="{8D083569-94D7-4F39-80CA-0387011D5DCD}"/>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9" name="Oval 168">
              <a:extLst>
                <a:ext uri="{FF2B5EF4-FFF2-40B4-BE49-F238E27FC236}">
                  <a16:creationId xmlns:a16="http://schemas.microsoft.com/office/drawing/2014/main" id="{89ADC1B7-1444-4F0C-BD03-DFFBC41E2BD9}"/>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0" name="Rectangle 169">
              <a:extLst>
                <a:ext uri="{FF2B5EF4-FFF2-40B4-BE49-F238E27FC236}">
                  <a16:creationId xmlns:a16="http://schemas.microsoft.com/office/drawing/2014/main" id="{751FCF71-B1EF-4E4B-8AEE-E5EE8EEBDD88}"/>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171" name="Group 4">
            <a:extLst>
              <a:ext uri="{FF2B5EF4-FFF2-40B4-BE49-F238E27FC236}">
                <a16:creationId xmlns:a16="http://schemas.microsoft.com/office/drawing/2014/main" id="{3475EA0A-EAF4-4B76-A808-02903B833CF7}"/>
              </a:ext>
            </a:extLst>
          </p:cNvPr>
          <p:cNvGrpSpPr>
            <a:grpSpLocks noChangeAspect="1"/>
          </p:cNvGrpSpPr>
          <p:nvPr/>
        </p:nvGrpSpPr>
        <p:grpSpPr bwMode="auto">
          <a:xfrm>
            <a:off x="5909302" y="3004103"/>
            <a:ext cx="160341" cy="257215"/>
            <a:chOff x="6" y="12"/>
            <a:chExt cx="192" cy="308"/>
          </a:xfrm>
        </p:grpSpPr>
        <p:sp>
          <p:nvSpPr>
            <p:cNvPr id="172" name="Rectangle 171">
              <a:extLst>
                <a:ext uri="{FF2B5EF4-FFF2-40B4-BE49-F238E27FC236}">
                  <a16:creationId xmlns:a16="http://schemas.microsoft.com/office/drawing/2014/main" id="{30202E6D-433D-4E67-9485-DCADFDBE11CA}"/>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3" name="Rectangle 172">
              <a:extLst>
                <a:ext uri="{FF2B5EF4-FFF2-40B4-BE49-F238E27FC236}">
                  <a16:creationId xmlns:a16="http://schemas.microsoft.com/office/drawing/2014/main" id="{13E05F20-711C-4702-9CF7-0A55D4F03D69}"/>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4" name="Rectangle 173">
              <a:extLst>
                <a:ext uri="{FF2B5EF4-FFF2-40B4-BE49-F238E27FC236}">
                  <a16:creationId xmlns:a16="http://schemas.microsoft.com/office/drawing/2014/main" id="{F2E6EECF-FC6D-4E78-91A7-835ED6BE0263}"/>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5" name="Rectangle 174">
              <a:extLst>
                <a:ext uri="{FF2B5EF4-FFF2-40B4-BE49-F238E27FC236}">
                  <a16:creationId xmlns:a16="http://schemas.microsoft.com/office/drawing/2014/main" id="{978730F6-2333-465A-A79D-FC9EC30B1D0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6" name="Freeform 9">
              <a:extLst>
                <a:ext uri="{FF2B5EF4-FFF2-40B4-BE49-F238E27FC236}">
                  <a16:creationId xmlns:a16="http://schemas.microsoft.com/office/drawing/2014/main" id="{16A08B85-DC10-4B83-813C-E20FDEF75561}"/>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7" name="Freeform 10">
              <a:extLst>
                <a:ext uri="{FF2B5EF4-FFF2-40B4-BE49-F238E27FC236}">
                  <a16:creationId xmlns:a16="http://schemas.microsoft.com/office/drawing/2014/main" id="{44D1488C-B3A3-47CA-9260-C2192F6E56FC}"/>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8" name="Oval 177">
              <a:extLst>
                <a:ext uri="{FF2B5EF4-FFF2-40B4-BE49-F238E27FC236}">
                  <a16:creationId xmlns:a16="http://schemas.microsoft.com/office/drawing/2014/main" id="{32198FEE-ED38-4E83-8EEC-DBA177E67A6F}"/>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9" name="Oval 178">
              <a:extLst>
                <a:ext uri="{FF2B5EF4-FFF2-40B4-BE49-F238E27FC236}">
                  <a16:creationId xmlns:a16="http://schemas.microsoft.com/office/drawing/2014/main" id="{191927BC-D119-4B49-AB0D-A37E6E885B07}"/>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0" name="Rectangle 179">
              <a:extLst>
                <a:ext uri="{FF2B5EF4-FFF2-40B4-BE49-F238E27FC236}">
                  <a16:creationId xmlns:a16="http://schemas.microsoft.com/office/drawing/2014/main" id="{2D6BDB25-6677-4DA3-A6BC-FF49308DD8E0}"/>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181" name="Group 4">
            <a:extLst>
              <a:ext uri="{FF2B5EF4-FFF2-40B4-BE49-F238E27FC236}">
                <a16:creationId xmlns:a16="http://schemas.microsoft.com/office/drawing/2014/main" id="{F8C7FD3A-1EB8-40A8-80D0-92BFA7F4AF69}"/>
              </a:ext>
            </a:extLst>
          </p:cNvPr>
          <p:cNvGrpSpPr>
            <a:grpSpLocks noChangeAspect="1"/>
          </p:cNvGrpSpPr>
          <p:nvPr/>
        </p:nvGrpSpPr>
        <p:grpSpPr bwMode="auto">
          <a:xfrm>
            <a:off x="6659394" y="3419363"/>
            <a:ext cx="160341" cy="257215"/>
            <a:chOff x="6" y="12"/>
            <a:chExt cx="192" cy="308"/>
          </a:xfrm>
        </p:grpSpPr>
        <p:sp>
          <p:nvSpPr>
            <p:cNvPr id="182" name="Rectangle 181">
              <a:extLst>
                <a:ext uri="{FF2B5EF4-FFF2-40B4-BE49-F238E27FC236}">
                  <a16:creationId xmlns:a16="http://schemas.microsoft.com/office/drawing/2014/main" id="{BB7C0810-1CD6-4A92-B1BF-E25D9B2DA553}"/>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3" name="Rectangle 182">
              <a:extLst>
                <a:ext uri="{FF2B5EF4-FFF2-40B4-BE49-F238E27FC236}">
                  <a16:creationId xmlns:a16="http://schemas.microsoft.com/office/drawing/2014/main" id="{4CE187BC-B62B-4B55-B653-3741B458A6F5}"/>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4" name="Rectangle 183">
              <a:extLst>
                <a:ext uri="{FF2B5EF4-FFF2-40B4-BE49-F238E27FC236}">
                  <a16:creationId xmlns:a16="http://schemas.microsoft.com/office/drawing/2014/main" id="{4EAF297E-99A9-42DC-9608-DDF060955E1A}"/>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5" name="Rectangle 184">
              <a:extLst>
                <a:ext uri="{FF2B5EF4-FFF2-40B4-BE49-F238E27FC236}">
                  <a16:creationId xmlns:a16="http://schemas.microsoft.com/office/drawing/2014/main" id="{506E4DE7-ECCC-476A-9886-DAB9B4A01727}"/>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6" name="Freeform 9">
              <a:extLst>
                <a:ext uri="{FF2B5EF4-FFF2-40B4-BE49-F238E27FC236}">
                  <a16:creationId xmlns:a16="http://schemas.microsoft.com/office/drawing/2014/main" id="{3493D56A-8B2B-4B4D-9080-7048900CFC0E}"/>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7" name="Freeform 10">
              <a:extLst>
                <a:ext uri="{FF2B5EF4-FFF2-40B4-BE49-F238E27FC236}">
                  <a16:creationId xmlns:a16="http://schemas.microsoft.com/office/drawing/2014/main" id="{C0CACF1C-06BA-4C26-A4A5-16BA6BABE86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8" name="Oval 187">
              <a:extLst>
                <a:ext uri="{FF2B5EF4-FFF2-40B4-BE49-F238E27FC236}">
                  <a16:creationId xmlns:a16="http://schemas.microsoft.com/office/drawing/2014/main" id="{818D7A0B-2997-4E2C-ADCF-F4768F5050F5}"/>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9" name="Oval 188">
              <a:extLst>
                <a:ext uri="{FF2B5EF4-FFF2-40B4-BE49-F238E27FC236}">
                  <a16:creationId xmlns:a16="http://schemas.microsoft.com/office/drawing/2014/main" id="{546E589E-E388-46D8-85E2-25FB3F64C258}"/>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90" name="Rectangle 189">
              <a:extLst>
                <a:ext uri="{FF2B5EF4-FFF2-40B4-BE49-F238E27FC236}">
                  <a16:creationId xmlns:a16="http://schemas.microsoft.com/office/drawing/2014/main" id="{4D8B548F-F6EC-4D30-B601-27374723428F}"/>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191" name="Group 4">
            <a:extLst>
              <a:ext uri="{FF2B5EF4-FFF2-40B4-BE49-F238E27FC236}">
                <a16:creationId xmlns:a16="http://schemas.microsoft.com/office/drawing/2014/main" id="{1ED48BD5-62B4-4DFA-8664-2FF08F4EEA6C}"/>
              </a:ext>
            </a:extLst>
          </p:cNvPr>
          <p:cNvGrpSpPr>
            <a:grpSpLocks noChangeAspect="1"/>
          </p:cNvGrpSpPr>
          <p:nvPr/>
        </p:nvGrpSpPr>
        <p:grpSpPr bwMode="auto">
          <a:xfrm>
            <a:off x="6473923" y="2884287"/>
            <a:ext cx="160341" cy="257215"/>
            <a:chOff x="6" y="12"/>
            <a:chExt cx="192" cy="308"/>
          </a:xfrm>
        </p:grpSpPr>
        <p:sp>
          <p:nvSpPr>
            <p:cNvPr id="192" name="Rectangle 191">
              <a:extLst>
                <a:ext uri="{FF2B5EF4-FFF2-40B4-BE49-F238E27FC236}">
                  <a16:creationId xmlns:a16="http://schemas.microsoft.com/office/drawing/2014/main" id="{3ECEA24B-5A7D-4D57-A09E-687D393E138C}"/>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93" name="Rectangle 192">
              <a:extLst>
                <a:ext uri="{FF2B5EF4-FFF2-40B4-BE49-F238E27FC236}">
                  <a16:creationId xmlns:a16="http://schemas.microsoft.com/office/drawing/2014/main" id="{E89F73E9-F2DA-4B1D-828D-2E6F77278A71}"/>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94" name="Rectangle 193">
              <a:extLst>
                <a:ext uri="{FF2B5EF4-FFF2-40B4-BE49-F238E27FC236}">
                  <a16:creationId xmlns:a16="http://schemas.microsoft.com/office/drawing/2014/main" id="{AEAB0D20-FE0E-4047-AFBF-808BDB47FD2D}"/>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95" name="Rectangle 194">
              <a:extLst>
                <a:ext uri="{FF2B5EF4-FFF2-40B4-BE49-F238E27FC236}">
                  <a16:creationId xmlns:a16="http://schemas.microsoft.com/office/drawing/2014/main" id="{81EDD396-02F1-4A11-A4B7-713499A8A76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96" name="Freeform 9">
              <a:extLst>
                <a:ext uri="{FF2B5EF4-FFF2-40B4-BE49-F238E27FC236}">
                  <a16:creationId xmlns:a16="http://schemas.microsoft.com/office/drawing/2014/main" id="{2EB5F315-070E-4885-8F14-64DCE55417AF}"/>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97" name="Freeform 10">
              <a:extLst>
                <a:ext uri="{FF2B5EF4-FFF2-40B4-BE49-F238E27FC236}">
                  <a16:creationId xmlns:a16="http://schemas.microsoft.com/office/drawing/2014/main" id="{B5AB442D-93FF-4557-856C-E76CD037EB60}"/>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98" name="Oval 197">
              <a:extLst>
                <a:ext uri="{FF2B5EF4-FFF2-40B4-BE49-F238E27FC236}">
                  <a16:creationId xmlns:a16="http://schemas.microsoft.com/office/drawing/2014/main" id="{EA95D65D-5007-427F-BBED-C25E7FD4BAF4}"/>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99" name="Oval 198">
              <a:extLst>
                <a:ext uri="{FF2B5EF4-FFF2-40B4-BE49-F238E27FC236}">
                  <a16:creationId xmlns:a16="http://schemas.microsoft.com/office/drawing/2014/main" id="{124C6ACA-E6EB-43C1-848C-6071F7BA3761}"/>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00" name="Rectangle 199">
              <a:extLst>
                <a:ext uri="{FF2B5EF4-FFF2-40B4-BE49-F238E27FC236}">
                  <a16:creationId xmlns:a16="http://schemas.microsoft.com/office/drawing/2014/main" id="{B4278564-C4C8-4FEC-9104-39EBDA737243}"/>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201" name="Group 4">
            <a:extLst>
              <a:ext uri="{FF2B5EF4-FFF2-40B4-BE49-F238E27FC236}">
                <a16:creationId xmlns:a16="http://schemas.microsoft.com/office/drawing/2014/main" id="{9F3B0DD9-EAFD-46B6-9925-634D9F0F8632}"/>
              </a:ext>
            </a:extLst>
          </p:cNvPr>
          <p:cNvGrpSpPr>
            <a:grpSpLocks noChangeAspect="1"/>
          </p:cNvGrpSpPr>
          <p:nvPr/>
        </p:nvGrpSpPr>
        <p:grpSpPr bwMode="auto">
          <a:xfrm>
            <a:off x="7007359" y="3023801"/>
            <a:ext cx="160341" cy="257215"/>
            <a:chOff x="6" y="12"/>
            <a:chExt cx="192" cy="308"/>
          </a:xfrm>
        </p:grpSpPr>
        <p:sp>
          <p:nvSpPr>
            <p:cNvPr id="202" name="Rectangle 201">
              <a:extLst>
                <a:ext uri="{FF2B5EF4-FFF2-40B4-BE49-F238E27FC236}">
                  <a16:creationId xmlns:a16="http://schemas.microsoft.com/office/drawing/2014/main" id="{1BD8FA37-F3F3-4893-AA24-F50F352A2264}"/>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03" name="Rectangle 202">
              <a:extLst>
                <a:ext uri="{FF2B5EF4-FFF2-40B4-BE49-F238E27FC236}">
                  <a16:creationId xmlns:a16="http://schemas.microsoft.com/office/drawing/2014/main" id="{3714E58F-8FB0-422E-BC6F-7C7879600B7D}"/>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04" name="Rectangle 203">
              <a:extLst>
                <a:ext uri="{FF2B5EF4-FFF2-40B4-BE49-F238E27FC236}">
                  <a16:creationId xmlns:a16="http://schemas.microsoft.com/office/drawing/2014/main" id="{CE83FF08-7163-4B6F-AE3B-020EBB3FB553}"/>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05" name="Rectangle 204">
              <a:extLst>
                <a:ext uri="{FF2B5EF4-FFF2-40B4-BE49-F238E27FC236}">
                  <a16:creationId xmlns:a16="http://schemas.microsoft.com/office/drawing/2014/main" id="{D428E740-8DE3-4C93-B70B-DA935FDB5B0C}"/>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06" name="Freeform 9">
              <a:extLst>
                <a:ext uri="{FF2B5EF4-FFF2-40B4-BE49-F238E27FC236}">
                  <a16:creationId xmlns:a16="http://schemas.microsoft.com/office/drawing/2014/main" id="{BD1D130E-46DB-4CBC-9B6C-01BCB7B79B77}"/>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07" name="Freeform 10">
              <a:extLst>
                <a:ext uri="{FF2B5EF4-FFF2-40B4-BE49-F238E27FC236}">
                  <a16:creationId xmlns:a16="http://schemas.microsoft.com/office/drawing/2014/main" id="{7F1D7D00-BD6D-482F-A99A-7BFAE658EFC7}"/>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08" name="Oval 207">
              <a:extLst>
                <a:ext uri="{FF2B5EF4-FFF2-40B4-BE49-F238E27FC236}">
                  <a16:creationId xmlns:a16="http://schemas.microsoft.com/office/drawing/2014/main" id="{33760273-30F9-44B0-9EA5-0CE5616C1820}"/>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09" name="Oval 208">
              <a:extLst>
                <a:ext uri="{FF2B5EF4-FFF2-40B4-BE49-F238E27FC236}">
                  <a16:creationId xmlns:a16="http://schemas.microsoft.com/office/drawing/2014/main" id="{91D7BACD-F4D0-4B0D-A0F8-B66E405B8DA8}"/>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10" name="Rectangle 209">
              <a:extLst>
                <a:ext uri="{FF2B5EF4-FFF2-40B4-BE49-F238E27FC236}">
                  <a16:creationId xmlns:a16="http://schemas.microsoft.com/office/drawing/2014/main" id="{CAC45B93-807D-47F9-859B-5B7A43789FD1}"/>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211" name="Group 4">
            <a:extLst>
              <a:ext uri="{FF2B5EF4-FFF2-40B4-BE49-F238E27FC236}">
                <a16:creationId xmlns:a16="http://schemas.microsoft.com/office/drawing/2014/main" id="{E688496F-CBBD-469E-B4E3-BD6BF7226DB4}"/>
              </a:ext>
            </a:extLst>
          </p:cNvPr>
          <p:cNvGrpSpPr>
            <a:grpSpLocks noChangeAspect="1"/>
          </p:cNvGrpSpPr>
          <p:nvPr/>
        </p:nvGrpSpPr>
        <p:grpSpPr bwMode="auto">
          <a:xfrm>
            <a:off x="5886322" y="3557237"/>
            <a:ext cx="160341" cy="257215"/>
            <a:chOff x="6" y="12"/>
            <a:chExt cx="192" cy="308"/>
          </a:xfrm>
        </p:grpSpPr>
        <p:sp>
          <p:nvSpPr>
            <p:cNvPr id="212" name="Rectangle 211">
              <a:extLst>
                <a:ext uri="{FF2B5EF4-FFF2-40B4-BE49-F238E27FC236}">
                  <a16:creationId xmlns:a16="http://schemas.microsoft.com/office/drawing/2014/main" id="{8F2111BB-AA63-4D99-B606-72331441BE84}"/>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13" name="Rectangle 212">
              <a:extLst>
                <a:ext uri="{FF2B5EF4-FFF2-40B4-BE49-F238E27FC236}">
                  <a16:creationId xmlns:a16="http://schemas.microsoft.com/office/drawing/2014/main" id="{7697BE6E-FFC0-440C-B206-F2B2A46E9067}"/>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14" name="Rectangle 213">
              <a:extLst>
                <a:ext uri="{FF2B5EF4-FFF2-40B4-BE49-F238E27FC236}">
                  <a16:creationId xmlns:a16="http://schemas.microsoft.com/office/drawing/2014/main" id="{72DED754-0ABE-4F32-AD37-754177D5DFBC}"/>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15" name="Rectangle 214">
              <a:extLst>
                <a:ext uri="{FF2B5EF4-FFF2-40B4-BE49-F238E27FC236}">
                  <a16:creationId xmlns:a16="http://schemas.microsoft.com/office/drawing/2014/main" id="{14517E12-A36D-4D6A-8518-5B6E38C24DB6}"/>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16" name="Freeform 9">
              <a:extLst>
                <a:ext uri="{FF2B5EF4-FFF2-40B4-BE49-F238E27FC236}">
                  <a16:creationId xmlns:a16="http://schemas.microsoft.com/office/drawing/2014/main" id="{734C3213-46C0-40E4-8F4D-65D5CAEF018F}"/>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17" name="Freeform 10">
              <a:extLst>
                <a:ext uri="{FF2B5EF4-FFF2-40B4-BE49-F238E27FC236}">
                  <a16:creationId xmlns:a16="http://schemas.microsoft.com/office/drawing/2014/main" id="{87523452-0613-4F47-AEF6-ABD2D8E150C1}"/>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18" name="Oval 217">
              <a:extLst>
                <a:ext uri="{FF2B5EF4-FFF2-40B4-BE49-F238E27FC236}">
                  <a16:creationId xmlns:a16="http://schemas.microsoft.com/office/drawing/2014/main" id="{7D62AC00-DD0D-41AF-8BBB-D826D2B434C5}"/>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19" name="Oval 218">
              <a:extLst>
                <a:ext uri="{FF2B5EF4-FFF2-40B4-BE49-F238E27FC236}">
                  <a16:creationId xmlns:a16="http://schemas.microsoft.com/office/drawing/2014/main" id="{2D5CBFA4-5A4F-48AB-AD20-B38192DB3B56}"/>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20" name="Rectangle 219">
              <a:extLst>
                <a:ext uri="{FF2B5EF4-FFF2-40B4-BE49-F238E27FC236}">
                  <a16:creationId xmlns:a16="http://schemas.microsoft.com/office/drawing/2014/main" id="{E89C6B1A-27F1-4D0B-AACB-59ADB89782CD}"/>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221" name="Group 4">
            <a:extLst>
              <a:ext uri="{FF2B5EF4-FFF2-40B4-BE49-F238E27FC236}">
                <a16:creationId xmlns:a16="http://schemas.microsoft.com/office/drawing/2014/main" id="{8B2491AD-9050-48FD-A6BB-38D9B9057537}"/>
              </a:ext>
            </a:extLst>
          </p:cNvPr>
          <p:cNvGrpSpPr>
            <a:grpSpLocks noChangeAspect="1"/>
          </p:cNvGrpSpPr>
          <p:nvPr/>
        </p:nvGrpSpPr>
        <p:grpSpPr bwMode="auto">
          <a:xfrm>
            <a:off x="5016414" y="3509637"/>
            <a:ext cx="160341" cy="257215"/>
            <a:chOff x="6" y="12"/>
            <a:chExt cx="192" cy="308"/>
          </a:xfrm>
        </p:grpSpPr>
        <p:sp>
          <p:nvSpPr>
            <p:cNvPr id="222" name="Rectangle 221">
              <a:extLst>
                <a:ext uri="{FF2B5EF4-FFF2-40B4-BE49-F238E27FC236}">
                  <a16:creationId xmlns:a16="http://schemas.microsoft.com/office/drawing/2014/main" id="{7A2E5BF4-907D-4D25-B217-30EF8332D96A}"/>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23" name="Rectangle 222">
              <a:extLst>
                <a:ext uri="{FF2B5EF4-FFF2-40B4-BE49-F238E27FC236}">
                  <a16:creationId xmlns:a16="http://schemas.microsoft.com/office/drawing/2014/main" id="{582875D1-2CB1-44F3-BB0E-1D4F87C2007F}"/>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24" name="Rectangle 223">
              <a:extLst>
                <a:ext uri="{FF2B5EF4-FFF2-40B4-BE49-F238E27FC236}">
                  <a16:creationId xmlns:a16="http://schemas.microsoft.com/office/drawing/2014/main" id="{14C99DD1-9F0E-41F6-9E6D-C182BD5F0367}"/>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25" name="Rectangle 224">
              <a:extLst>
                <a:ext uri="{FF2B5EF4-FFF2-40B4-BE49-F238E27FC236}">
                  <a16:creationId xmlns:a16="http://schemas.microsoft.com/office/drawing/2014/main" id="{D4764409-655E-4F50-AA3A-4CF0CD36C9CC}"/>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26" name="Freeform 9">
              <a:extLst>
                <a:ext uri="{FF2B5EF4-FFF2-40B4-BE49-F238E27FC236}">
                  <a16:creationId xmlns:a16="http://schemas.microsoft.com/office/drawing/2014/main" id="{CCDBF3E8-CDDB-476C-A822-B01A2B4BB2D9}"/>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27" name="Freeform 10">
              <a:extLst>
                <a:ext uri="{FF2B5EF4-FFF2-40B4-BE49-F238E27FC236}">
                  <a16:creationId xmlns:a16="http://schemas.microsoft.com/office/drawing/2014/main" id="{46B8E8AE-AAC8-4C88-9F8D-B6D34EEB3DB1}"/>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28" name="Oval 227">
              <a:extLst>
                <a:ext uri="{FF2B5EF4-FFF2-40B4-BE49-F238E27FC236}">
                  <a16:creationId xmlns:a16="http://schemas.microsoft.com/office/drawing/2014/main" id="{BEE52AE3-D390-4FA0-AE6F-50654EE31338}"/>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29" name="Oval 228">
              <a:extLst>
                <a:ext uri="{FF2B5EF4-FFF2-40B4-BE49-F238E27FC236}">
                  <a16:creationId xmlns:a16="http://schemas.microsoft.com/office/drawing/2014/main" id="{2C5EC4EE-D0CC-4563-B45E-B1D725450D91}"/>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30" name="Rectangle 229">
              <a:extLst>
                <a:ext uri="{FF2B5EF4-FFF2-40B4-BE49-F238E27FC236}">
                  <a16:creationId xmlns:a16="http://schemas.microsoft.com/office/drawing/2014/main" id="{12D315A3-2E58-481C-801E-8C75EBF57B41}"/>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sp>
        <p:nvSpPr>
          <p:cNvPr id="118" name="Title 30">
            <a:extLst>
              <a:ext uri="{FF2B5EF4-FFF2-40B4-BE49-F238E27FC236}">
                <a16:creationId xmlns:a16="http://schemas.microsoft.com/office/drawing/2014/main" id="{6E476C36-7170-487C-B457-B60A21AA65EC}"/>
              </a:ext>
            </a:extLst>
          </p:cNvPr>
          <p:cNvSpPr txBox="1">
            <a:spLocks/>
          </p:cNvSpPr>
          <p:nvPr/>
        </p:nvSpPr>
        <p:spPr>
          <a:xfrm>
            <a:off x="2288865" y="4312534"/>
            <a:ext cx="7614273" cy="899537"/>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262"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00" normalizeH="0" baseline="0" noProof="0" dirty="0">
                <a:ln w="3175">
                  <a:noFill/>
                </a:ln>
                <a:gradFill>
                  <a:gsLst>
                    <a:gs pos="65487">
                      <a:schemeClr val="tx2"/>
                    </a:gs>
                    <a:gs pos="44000">
                      <a:schemeClr val="tx2"/>
                    </a:gs>
                  </a:gsLst>
                  <a:lin ang="5400000" scaled="1"/>
                </a:gradFill>
                <a:effectLst/>
                <a:uLnTx/>
                <a:uFillTx/>
                <a:latin typeface="Segoe UI Light"/>
                <a:ea typeface="+mn-ea"/>
                <a:cs typeface="Segoe UI" pitchFamily="34" charset="0"/>
              </a:rPr>
              <a:t>Serverless, the platform for cloud native apps </a:t>
            </a:r>
          </a:p>
        </p:txBody>
      </p:sp>
      <p:sp>
        <p:nvSpPr>
          <p:cNvPr id="120" name="Title 1">
            <a:extLst>
              <a:ext uri="{FF2B5EF4-FFF2-40B4-BE49-F238E27FC236}">
                <a16:creationId xmlns:a16="http://schemas.microsoft.com/office/drawing/2014/main" id="{80D5B490-DAE5-4556-B4E7-FFD66C615264}"/>
              </a:ext>
            </a:extLst>
          </p:cNvPr>
          <p:cNvSpPr txBox="1">
            <a:spLocks/>
          </p:cNvSpPr>
          <p:nvPr/>
        </p:nvSpPr>
        <p:spPr>
          <a:xfrm>
            <a:off x="3722550" y="6464230"/>
            <a:ext cx="4746901" cy="323220"/>
          </a:xfrm>
          <a:prstGeom prst="rect">
            <a:avLst/>
          </a:prstGeom>
        </p:spPr>
        <p:txBody>
          <a:bodyPr vert="horz" lIns="91427" tIns="45713" rIns="91427" bIns="45713"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96">
              <a:lnSpc>
                <a:spcPct val="100000"/>
              </a:lnSpc>
            </a:pPr>
            <a:r>
              <a:rPr lang="en-US" sz="1900" dirty="0">
                <a:gradFill>
                  <a:gsLst>
                    <a:gs pos="95575">
                      <a:schemeClr val="accent1"/>
                    </a:gs>
                    <a:gs pos="75000">
                      <a:schemeClr val="accent1"/>
                    </a:gs>
                  </a:gsLst>
                  <a:lin ang="5400000" scaled="1"/>
                </a:gradFill>
                <a:cs typeface="Segoe UI" panose="020B0502040204020203" pitchFamily="34" charset="0"/>
              </a:rPr>
              <a:t>The “evolution” of application platforms</a:t>
            </a:r>
          </a:p>
        </p:txBody>
      </p:sp>
    </p:spTree>
    <p:extLst>
      <p:ext uri="{BB962C8B-B14F-4D97-AF65-F5344CB8AC3E}">
        <p14:creationId xmlns:p14="http://schemas.microsoft.com/office/powerpoint/2010/main" val="2965435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lus 17"/>
          <p:cNvSpPr/>
          <p:nvPr/>
        </p:nvSpPr>
        <p:spPr bwMode="auto">
          <a:xfrm>
            <a:off x="5749870" y="3332794"/>
            <a:ext cx="787420" cy="684181"/>
          </a:xfrm>
          <a:prstGeom prst="mathPlus">
            <a:avLst>
              <a:gd name="adj1" fmla="val 875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3" tIns="146243" rIns="182803" bIns="146243" numCol="1" spcCol="0" rtlCol="0" fromWordArt="0" anchor="t" anchorCtr="0" forceAA="0" compatLnSpc="1">
            <a:prstTxWarp prst="textNoShape">
              <a:avLst/>
            </a:prstTxWarp>
            <a:noAutofit/>
          </a:bodyPr>
          <a:lstStyle/>
          <a:p>
            <a:pPr marL="0" marR="0" lvl="0" indent="0" algn="ctr" defTabSz="932007"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Box 18"/>
          <p:cNvSpPr txBox="1"/>
          <p:nvPr/>
        </p:nvSpPr>
        <p:spPr>
          <a:xfrm>
            <a:off x="2320549" y="1888550"/>
            <a:ext cx="1866688" cy="566892"/>
          </a:xfrm>
          <a:prstGeom prst="rect">
            <a:avLst/>
          </a:prstGeom>
          <a:noFill/>
        </p:spPr>
        <p:txBody>
          <a:bodyPr wrap="square" lIns="182803" tIns="146243" rIns="182803" bIns="146243" rtlCol="0">
            <a:spAutoFit/>
          </a:bodyPr>
          <a:lstStyle/>
          <a:p>
            <a:pPr marL="0" marR="0" lvl="0" indent="0" algn="ctr" defTabSz="914086"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76991">
                      <a:schemeClr val="tx2"/>
                    </a:gs>
                    <a:gs pos="48000">
                      <a:schemeClr val="tx2"/>
                    </a:gs>
                  </a:gsLst>
                  <a:lin ang="5400000" scaled="0"/>
                </a:gradFill>
                <a:effectLst/>
                <a:uLnTx/>
                <a:uFillTx/>
                <a:latin typeface="Segoe UI"/>
                <a:ea typeface="+mn-ea"/>
                <a:cs typeface="+mn-cs"/>
              </a:rPr>
              <a:t>Code</a:t>
            </a:r>
          </a:p>
        </p:txBody>
      </p:sp>
      <p:sp>
        <p:nvSpPr>
          <p:cNvPr id="20" name="TextBox 19"/>
          <p:cNvSpPr txBox="1"/>
          <p:nvPr/>
        </p:nvSpPr>
        <p:spPr>
          <a:xfrm>
            <a:off x="7818184" y="1888550"/>
            <a:ext cx="1866688" cy="566892"/>
          </a:xfrm>
          <a:prstGeom prst="rect">
            <a:avLst/>
          </a:prstGeom>
          <a:noFill/>
        </p:spPr>
        <p:txBody>
          <a:bodyPr wrap="square" lIns="182803" tIns="146243" rIns="182803" bIns="146243" rtlCol="0">
            <a:spAutoFit/>
          </a:bodyPr>
          <a:lstStyle/>
          <a:p>
            <a:pPr marL="0" marR="0" lvl="0" indent="0" algn="ctr" defTabSz="914086"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gradFill>
                  <a:gsLst>
                    <a:gs pos="76991">
                      <a:schemeClr val="tx2"/>
                    </a:gs>
                    <a:gs pos="48000">
                      <a:schemeClr val="tx2"/>
                    </a:gs>
                  </a:gsLst>
                  <a:lin ang="5400000" scaled="0"/>
                </a:gradFill>
                <a:effectLst/>
                <a:uLnTx/>
                <a:uFillTx/>
                <a:latin typeface="Segoe UI"/>
                <a:ea typeface="+mn-ea"/>
                <a:cs typeface="+mn-cs"/>
              </a:rPr>
              <a:t>Events</a:t>
            </a:r>
          </a:p>
        </p:txBody>
      </p:sp>
      <p:sp>
        <p:nvSpPr>
          <p:cNvPr id="25" name="TextBox 24"/>
          <p:cNvSpPr txBox="1"/>
          <p:nvPr/>
        </p:nvSpPr>
        <p:spPr>
          <a:xfrm>
            <a:off x="5045193" y="1888549"/>
            <a:ext cx="2196775" cy="566892"/>
          </a:xfrm>
          <a:prstGeom prst="rect">
            <a:avLst/>
          </a:prstGeom>
          <a:noFill/>
        </p:spPr>
        <p:txBody>
          <a:bodyPr wrap="square" lIns="182803" tIns="146243" rIns="182803" bIns="146243" rtlCol="0">
            <a:spAutoFit/>
          </a:bodyPr>
          <a:lstStyle/>
          <a:p>
            <a:pPr marL="0" marR="0" lvl="0" indent="0" algn="ctr" defTabSz="914086"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76991">
                      <a:schemeClr val="tx2"/>
                    </a:gs>
                    <a:gs pos="48000">
                      <a:schemeClr val="tx2"/>
                    </a:gs>
                  </a:gsLst>
                  <a:lin ang="5400000" scaled="0"/>
                </a:gradFill>
                <a:effectLst/>
                <a:uLnTx/>
                <a:uFillTx/>
                <a:latin typeface="Segoe UI"/>
                <a:ea typeface="+mn-ea"/>
                <a:cs typeface="+mn-cs"/>
              </a:rPr>
              <a:t>Azure Functions</a:t>
            </a:r>
          </a:p>
        </p:txBody>
      </p:sp>
      <p:sp>
        <p:nvSpPr>
          <p:cNvPr id="4" name="Title 3"/>
          <p:cNvSpPr>
            <a:spLocks noGrp="1"/>
          </p:cNvSpPr>
          <p:nvPr>
            <p:ph type="title"/>
          </p:nvPr>
        </p:nvSpPr>
        <p:spPr/>
        <p:txBody>
          <a:bodyPr>
            <a:normAutofit/>
          </a:bodyPr>
          <a:lstStyle/>
          <a:p>
            <a:r>
              <a:rPr lang="en-US" dirty="0"/>
              <a:t>Introducing Functions</a:t>
            </a:r>
          </a:p>
        </p:txBody>
      </p:sp>
      <p:pic>
        <p:nvPicPr>
          <p:cNvPr id="16" name="Picture 1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53805" y="2349990"/>
            <a:ext cx="1016579" cy="2793437"/>
          </a:xfrm>
          <a:prstGeom prst="rect">
            <a:avLst/>
          </a:prstGeom>
        </p:spPr>
      </p:pic>
      <p:pic>
        <p:nvPicPr>
          <p:cNvPr id="17" name="Picture 1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690291" y="2337794"/>
            <a:ext cx="981839" cy="2793437"/>
          </a:xfrm>
          <a:prstGeom prst="rect">
            <a:avLst/>
          </a:prstGeom>
        </p:spPr>
      </p:pic>
      <p:pic>
        <p:nvPicPr>
          <p:cNvPr id="22" name="slash"/>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709283" y="2353296"/>
            <a:ext cx="938979" cy="2793437"/>
          </a:xfrm>
          <a:prstGeom prst="rect">
            <a:avLst/>
          </a:prstGeom>
        </p:spPr>
      </p:pic>
      <p:pic>
        <p:nvPicPr>
          <p:cNvPr id="21" name="Picture 2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241968" y="2387595"/>
            <a:ext cx="3019120" cy="2664280"/>
          </a:xfrm>
          <a:prstGeom prst="rect">
            <a:avLst/>
          </a:prstGeom>
        </p:spPr>
      </p:pic>
    </p:spTree>
    <p:extLst>
      <p:ext uri="{BB962C8B-B14F-4D97-AF65-F5344CB8AC3E}">
        <p14:creationId xmlns:p14="http://schemas.microsoft.com/office/powerpoint/2010/main" val="1370345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0"/>
                                        </p:tgtEl>
                                      </p:cBhvr>
                                    </p:animEffect>
                                    <p:set>
                                      <p:cBhvr>
                                        <p:cTn id="13" dur="1" fill="hold">
                                          <p:stCondLst>
                                            <p:cond delay="499"/>
                                          </p:stCondLst>
                                        </p:cTn>
                                        <p:tgtEl>
                                          <p:spTgt spid="20"/>
                                        </p:tgtEl>
                                        <p:attrNameLst>
                                          <p:attrName>style.visibility</p:attrName>
                                        </p:attrNameLst>
                                      </p:cBhvr>
                                      <p:to>
                                        <p:strVal val="hidden"/>
                                      </p:to>
                                    </p:set>
                                  </p:childTnLst>
                                </p:cTn>
                              </p:par>
                              <p:par>
                                <p:cTn id="14" presetID="42" presetClass="path" presetSubtype="0" decel="100000" fill="hold" nodeType="withEffect">
                                  <p:stCondLst>
                                    <p:cond delay="0"/>
                                  </p:stCondLst>
                                  <p:childTnLst>
                                    <p:animMotion origin="layout" path="M 1.45833E-6 -1.11111E-6 L -0.22279 -0.00717 " pathEditMode="relative" rAng="0" ptsTypes="AA">
                                      <p:cBhvr>
                                        <p:cTn id="15" dur="750" fill="hold"/>
                                        <p:tgtEl>
                                          <p:spTgt spid="21"/>
                                        </p:tgtEl>
                                        <p:attrNameLst>
                                          <p:attrName>ppt_x</p:attrName>
                                          <p:attrName>ppt_y</p:attrName>
                                        </p:attrNameLst>
                                      </p:cBhvr>
                                      <p:rCtr x="-11146" y="-370"/>
                                    </p:animMotion>
                                  </p:childTnLst>
                                </p:cTn>
                              </p:par>
                              <p:par>
                                <p:cTn id="16" presetID="42" presetClass="path" presetSubtype="0" decel="100000" fill="hold" nodeType="withEffect">
                                  <p:stCondLst>
                                    <p:cond delay="0"/>
                                  </p:stCondLst>
                                  <p:childTnLst>
                                    <p:animMotion origin="layout" path="M -3.57672E-6 -4.99319E-7 L 0.23296 -0.00658 " pathEditMode="relative" rAng="0" ptsTypes="AA">
                                      <p:cBhvr>
                                        <p:cTn id="17" dur="750" fill="hold"/>
                                        <p:tgtEl>
                                          <p:spTgt spid="16"/>
                                        </p:tgtEl>
                                        <p:attrNameLst>
                                          <p:attrName>ppt_x</p:attrName>
                                          <p:attrName>ppt_y</p:attrName>
                                        </p:attrNameLst>
                                      </p:cBhvr>
                                      <p:rCtr x="11642" y="-340"/>
                                    </p:animMotion>
                                  </p:childTnLst>
                                </p:cTn>
                              </p:par>
                              <p:par>
                                <p:cTn id="18" presetID="42" presetClass="path" presetSubtype="0" decel="100000" fill="hold" nodeType="withEffect">
                                  <p:stCondLst>
                                    <p:cond delay="0"/>
                                  </p:stCondLst>
                                  <p:childTnLst>
                                    <p:animMotion origin="layout" path="M -4.43707E-6 -4.79346E-6 L 0.23513 -0.00658 " pathEditMode="relative" rAng="0" ptsTypes="AA">
                                      <p:cBhvr>
                                        <p:cTn id="19" dur="750" fill="hold"/>
                                        <p:tgtEl>
                                          <p:spTgt spid="17"/>
                                        </p:tgtEl>
                                        <p:attrNameLst>
                                          <p:attrName>ppt_x</p:attrName>
                                          <p:attrName>ppt_y</p:attrName>
                                        </p:attrNameLst>
                                      </p:cBhvr>
                                      <p:rCtr x="11756" y="-340"/>
                                    </p:animMotion>
                                  </p:childTnLst>
                                </p:cTn>
                              </p:par>
                              <p:par>
                                <p:cTn id="20" presetID="42" presetClass="path" presetSubtype="0" decel="100000" fill="hold" nodeType="withEffect">
                                  <p:stCondLst>
                                    <p:cond delay="0"/>
                                  </p:stCondLst>
                                  <p:childTnLst>
                                    <p:animMotion origin="layout" path="M 1.33265E-6 -4.42578E-6 L 0.23219 -0.00658 " pathEditMode="relative" rAng="0" ptsTypes="AA">
                                      <p:cBhvr>
                                        <p:cTn id="21" dur="750" fill="hold"/>
                                        <p:tgtEl>
                                          <p:spTgt spid="22"/>
                                        </p:tgtEl>
                                        <p:attrNameLst>
                                          <p:attrName>ppt_x</p:attrName>
                                          <p:attrName>ppt_y</p:attrName>
                                        </p:attrNameLst>
                                      </p:cBhvr>
                                      <p:rCtr x="11603" y="-340"/>
                                    </p:animMotion>
                                  </p:childTnLst>
                                </p:cTn>
                              </p:par>
                              <p:par>
                                <p:cTn id="22" presetID="6" presetClass="emph" presetSubtype="0" decel="100000" fill="hold" nodeType="withEffect">
                                  <p:stCondLst>
                                    <p:cond delay="300"/>
                                  </p:stCondLst>
                                  <p:childTnLst>
                                    <p:animScale>
                                      <p:cBhvr>
                                        <p:cTn id="23" dur="450" fill="hold"/>
                                        <p:tgtEl>
                                          <p:spTgt spid="22"/>
                                        </p:tgtEl>
                                      </p:cBhvr>
                                      <p:by x="0" y="0"/>
                                    </p:animScale>
                                  </p:childTnLst>
                                </p:cTn>
                              </p:par>
                              <p:par>
                                <p:cTn id="24" presetID="10" presetClass="entr" presetSubtype="0" fill="hold" grpId="0" nodeType="withEffect">
                                  <p:stCondLst>
                                    <p:cond delay="75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42" presetClass="path" presetSubtype="0" decel="100000" fill="hold" grpId="1" nodeType="withEffect">
                                  <p:stCondLst>
                                    <p:cond delay="750"/>
                                  </p:stCondLst>
                                  <p:childTnLst>
                                    <p:animMotion origin="layout" path="M 5.38678E-7 3.15933E-6 L 5.38678E-7 -0.05447 " pathEditMode="relative" rAng="0" ptsTypes="AA">
                                      <p:cBhvr>
                                        <p:cTn id="28" dur="500" spd="-100000" fill="hold"/>
                                        <p:tgtEl>
                                          <p:spTgt spid="25"/>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p:bldP spid="25" grpId="0"/>
      <p:bldP spid="25"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B8A439-2EE0-42FF-B696-B32812DD64A2}"/>
              </a:ext>
            </a:extLst>
          </p:cNvPr>
          <p:cNvSpPr>
            <a:spLocks noGrp="1"/>
          </p:cNvSpPr>
          <p:nvPr>
            <p:ph type="title"/>
          </p:nvPr>
        </p:nvSpPr>
        <p:spPr/>
        <p:txBody>
          <a:bodyPr/>
          <a:lstStyle/>
          <a:p>
            <a:r>
              <a:rPr lang="en-US" dirty="0"/>
              <a:t>Functions secret sauce: triggers and bindings</a:t>
            </a:r>
          </a:p>
        </p:txBody>
      </p:sp>
      <p:sp>
        <p:nvSpPr>
          <p:cNvPr id="4" name="Text Placeholder 3">
            <a:extLst>
              <a:ext uri="{FF2B5EF4-FFF2-40B4-BE49-F238E27FC236}">
                <a16:creationId xmlns:a16="http://schemas.microsoft.com/office/drawing/2014/main" id="{BD7DAEFC-D6EA-44AD-B711-A0D06A513F82}"/>
              </a:ext>
            </a:extLst>
          </p:cNvPr>
          <p:cNvSpPr>
            <a:spLocks noGrp="1"/>
          </p:cNvSpPr>
          <p:nvPr>
            <p:ph type="body" sz="quarter" idx="10"/>
          </p:nvPr>
        </p:nvSpPr>
        <p:spPr>
          <a:xfrm>
            <a:off x="584200" y="1435100"/>
            <a:ext cx="5212080" cy="3385542"/>
          </a:xfrm>
        </p:spPr>
        <p:txBody>
          <a:bodyPr/>
          <a:lstStyle/>
          <a:p>
            <a:r>
              <a:rPr lang="en-US" dirty="0">
                <a:gradFill>
                  <a:gsLst>
                    <a:gs pos="19469">
                      <a:schemeClr val="accent1"/>
                    </a:gs>
                    <a:gs pos="41000">
                      <a:schemeClr val="accent1"/>
                    </a:gs>
                  </a:gsLst>
                  <a:lin ang="5400000" scaled="0"/>
                </a:gradFill>
              </a:rPr>
              <a:t>Triggers</a:t>
            </a:r>
          </a:p>
          <a:p>
            <a:pPr lvl="1"/>
            <a:r>
              <a:rPr lang="en-US" dirty="0"/>
              <a:t>Blob Storage</a:t>
            </a:r>
          </a:p>
          <a:p>
            <a:pPr lvl="1"/>
            <a:r>
              <a:rPr lang="en-US" dirty="0"/>
              <a:t>Cosmos DB </a:t>
            </a:r>
          </a:p>
          <a:p>
            <a:pPr lvl="1"/>
            <a:r>
              <a:rPr lang="en-US" dirty="0"/>
              <a:t>Event Hub</a:t>
            </a:r>
          </a:p>
          <a:p>
            <a:pPr lvl="1"/>
            <a:r>
              <a:rPr lang="en-US" dirty="0"/>
              <a:t>HTTP</a:t>
            </a:r>
          </a:p>
          <a:p>
            <a:pPr lvl="1"/>
            <a:r>
              <a:rPr lang="en-US" dirty="0"/>
              <a:t>Queues</a:t>
            </a:r>
          </a:p>
          <a:p>
            <a:pPr lvl="1"/>
            <a:r>
              <a:rPr lang="en-US" dirty="0"/>
              <a:t>Service Bus</a:t>
            </a:r>
          </a:p>
          <a:p>
            <a:pPr lvl="1"/>
            <a:r>
              <a:rPr lang="en-US" dirty="0"/>
              <a:t>Timer</a:t>
            </a:r>
          </a:p>
          <a:p>
            <a:pPr lvl="1"/>
            <a:r>
              <a:rPr lang="en-US" dirty="0"/>
              <a:t>Webhook</a:t>
            </a:r>
          </a:p>
        </p:txBody>
      </p:sp>
      <p:sp>
        <p:nvSpPr>
          <p:cNvPr id="5" name="Text Placeholder 4">
            <a:extLst>
              <a:ext uri="{FF2B5EF4-FFF2-40B4-BE49-F238E27FC236}">
                <a16:creationId xmlns:a16="http://schemas.microsoft.com/office/drawing/2014/main" id="{7C0D6EEC-58A4-4468-A552-CA61843374F4}"/>
              </a:ext>
            </a:extLst>
          </p:cNvPr>
          <p:cNvSpPr>
            <a:spLocks noGrp="1"/>
          </p:cNvSpPr>
          <p:nvPr>
            <p:ph type="body" sz="quarter" idx="12"/>
          </p:nvPr>
        </p:nvSpPr>
        <p:spPr>
          <a:xfrm>
            <a:off x="6397171" y="1435100"/>
            <a:ext cx="5212080" cy="3385542"/>
          </a:xfrm>
        </p:spPr>
        <p:txBody>
          <a:bodyPr/>
          <a:lstStyle/>
          <a:p>
            <a:r>
              <a:rPr lang="en-US" dirty="0">
                <a:gradFill>
                  <a:gsLst>
                    <a:gs pos="19469">
                      <a:schemeClr val="accent1"/>
                    </a:gs>
                    <a:gs pos="41000">
                      <a:schemeClr val="accent1"/>
                    </a:gs>
                  </a:gsLst>
                  <a:lin ang="5400000" scaled="0"/>
                </a:gradFill>
              </a:rPr>
              <a:t>Bindings</a:t>
            </a:r>
          </a:p>
          <a:p>
            <a:pPr lvl="1"/>
            <a:r>
              <a:rPr lang="en-US" dirty="0"/>
              <a:t>File</a:t>
            </a:r>
          </a:p>
          <a:p>
            <a:pPr lvl="1"/>
            <a:r>
              <a:rPr lang="en-US" dirty="0"/>
              <a:t>Table </a:t>
            </a:r>
          </a:p>
          <a:p>
            <a:pPr lvl="1"/>
            <a:r>
              <a:rPr lang="en-US" dirty="0"/>
              <a:t>Excel</a:t>
            </a:r>
          </a:p>
          <a:p>
            <a:pPr lvl="1"/>
            <a:r>
              <a:rPr lang="en-US" dirty="0"/>
              <a:t>OneDrive</a:t>
            </a:r>
          </a:p>
          <a:p>
            <a:pPr lvl="1"/>
            <a:r>
              <a:rPr lang="en-US" dirty="0"/>
              <a:t>Email</a:t>
            </a:r>
          </a:p>
          <a:p>
            <a:pPr lvl="1"/>
            <a:r>
              <a:rPr lang="en-US" dirty="0"/>
              <a:t>Mobile app</a:t>
            </a:r>
          </a:p>
          <a:p>
            <a:pPr lvl="1"/>
            <a:r>
              <a:rPr lang="en-US" dirty="0"/>
              <a:t>Notification</a:t>
            </a:r>
          </a:p>
          <a:p>
            <a:pPr lvl="1"/>
            <a:r>
              <a:rPr lang="en-US" dirty="0"/>
              <a:t>More…</a:t>
            </a:r>
          </a:p>
        </p:txBody>
      </p:sp>
    </p:spTree>
    <p:extLst>
      <p:ext uri="{BB962C8B-B14F-4D97-AF65-F5344CB8AC3E}">
        <p14:creationId xmlns:p14="http://schemas.microsoft.com/office/powerpoint/2010/main" val="1994463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127EB1D-E561-4C63-AB49-CE972D07B378}"/>
              </a:ext>
            </a:extLst>
          </p:cNvPr>
          <p:cNvSpPr>
            <a:spLocks noGrp="1"/>
          </p:cNvSpPr>
          <p:nvPr>
            <p:ph type="title"/>
          </p:nvPr>
        </p:nvSpPr>
        <p:spPr/>
        <p:txBody>
          <a:bodyPr>
            <a:normAutofit/>
          </a:bodyPr>
          <a:lstStyle/>
          <a:p>
            <a:r>
              <a:rPr lang="en-US" dirty="0"/>
              <a:t>Scenarios</a:t>
            </a:r>
          </a:p>
        </p:txBody>
      </p:sp>
      <p:sp>
        <p:nvSpPr>
          <p:cNvPr id="8" name="AutoShape 3">
            <a:extLst>
              <a:ext uri="{FF2B5EF4-FFF2-40B4-BE49-F238E27FC236}">
                <a16:creationId xmlns:a16="http://schemas.microsoft.com/office/drawing/2014/main" id="{B30F125A-C0B6-4262-B323-7BD6FEFD22E4}"/>
              </a:ext>
            </a:extLst>
          </p:cNvPr>
          <p:cNvSpPr>
            <a:spLocks noChangeAspect="1" noChangeArrowheads="1" noTextEdit="1"/>
          </p:cNvSpPr>
          <p:nvPr/>
        </p:nvSpPr>
        <p:spPr bwMode="auto">
          <a:xfrm>
            <a:off x="2682160" y="1337343"/>
            <a:ext cx="7644512" cy="1942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9" name="AutoShape 3">
            <a:extLst>
              <a:ext uri="{FF2B5EF4-FFF2-40B4-BE49-F238E27FC236}">
                <a16:creationId xmlns:a16="http://schemas.microsoft.com/office/drawing/2014/main" id="{2ADD28B1-01D6-42EE-9076-7EAEF1002A26}"/>
              </a:ext>
            </a:extLst>
          </p:cNvPr>
          <p:cNvSpPr>
            <a:spLocks noChangeAspect="1" noChangeArrowheads="1" noTextEdit="1"/>
          </p:cNvSpPr>
          <p:nvPr/>
        </p:nvSpPr>
        <p:spPr bwMode="auto">
          <a:xfrm>
            <a:off x="2601293" y="3550152"/>
            <a:ext cx="7961996" cy="2988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2" name="Freeform 68">
            <a:extLst>
              <a:ext uri="{FF2B5EF4-FFF2-40B4-BE49-F238E27FC236}">
                <a16:creationId xmlns:a16="http://schemas.microsoft.com/office/drawing/2014/main" id="{D1B70F20-AD71-45EE-973D-DEDA1F811E8A}"/>
              </a:ext>
            </a:extLst>
          </p:cNvPr>
          <p:cNvSpPr>
            <a:spLocks/>
          </p:cNvSpPr>
          <p:nvPr/>
        </p:nvSpPr>
        <p:spPr bwMode="auto">
          <a:xfrm>
            <a:off x="2965466" y="3553266"/>
            <a:ext cx="449769" cy="487120"/>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4" name="Freeform 70">
            <a:extLst>
              <a:ext uri="{FF2B5EF4-FFF2-40B4-BE49-F238E27FC236}">
                <a16:creationId xmlns:a16="http://schemas.microsoft.com/office/drawing/2014/main" id="{2B3D26B2-48A7-4655-AED7-D6ED8EE5AA9B}"/>
              </a:ext>
            </a:extLst>
          </p:cNvPr>
          <p:cNvSpPr>
            <a:spLocks/>
          </p:cNvSpPr>
          <p:nvPr/>
        </p:nvSpPr>
        <p:spPr bwMode="auto">
          <a:xfrm>
            <a:off x="2995036" y="3579723"/>
            <a:ext cx="390630" cy="435762"/>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03" name="Group 202">
            <a:extLst>
              <a:ext uri="{FF2B5EF4-FFF2-40B4-BE49-F238E27FC236}">
                <a16:creationId xmlns:a16="http://schemas.microsoft.com/office/drawing/2014/main" id="{581D9769-3D30-4851-94A2-6FF4AE5B890B}"/>
              </a:ext>
            </a:extLst>
          </p:cNvPr>
          <p:cNvGrpSpPr/>
          <p:nvPr/>
        </p:nvGrpSpPr>
        <p:grpSpPr>
          <a:xfrm>
            <a:off x="8947856" y="4387439"/>
            <a:ext cx="1618545" cy="2113239"/>
            <a:chOff x="8947856" y="4387439"/>
            <a:chExt cx="1618545" cy="2113239"/>
          </a:xfrm>
        </p:grpSpPr>
        <p:sp>
          <p:nvSpPr>
            <p:cNvPr id="180" name="Freeform 7">
              <a:extLst>
                <a:ext uri="{FF2B5EF4-FFF2-40B4-BE49-F238E27FC236}">
                  <a16:creationId xmlns:a16="http://schemas.microsoft.com/office/drawing/2014/main" id="{45D4EA06-3CA2-4572-931C-6D94955CD9A9}"/>
                </a:ext>
              </a:extLst>
            </p:cNvPr>
            <p:cNvSpPr>
              <a:spLocks noEditPoints="1"/>
            </p:cNvSpPr>
            <p:nvPr/>
          </p:nvSpPr>
          <p:spPr bwMode="auto">
            <a:xfrm>
              <a:off x="8947856" y="4387439"/>
              <a:ext cx="1618545" cy="1623215"/>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3" name="Rectangle 182">
              <a:extLst>
                <a:ext uri="{FF2B5EF4-FFF2-40B4-BE49-F238E27FC236}">
                  <a16:creationId xmlns:a16="http://schemas.microsoft.com/office/drawing/2014/main" id="{3EEC0DB7-20F8-43CB-92BC-6EC3909E0F6B}"/>
                </a:ext>
              </a:extLst>
            </p:cNvPr>
            <p:cNvSpPr>
              <a:spLocks noChangeArrowheads="1"/>
            </p:cNvSpPr>
            <p:nvPr/>
          </p:nvSpPr>
          <p:spPr bwMode="auto">
            <a:xfrm>
              <a:off x="9234453" y="6069791"/>
              <a:ext cx="109805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455">
                <a:defRPr/>
              </a:pPr>
              <a:r>
                <a:rPr lang="en-US" altLang="en-US" sz="1400" kern="0" dirty="0">
                  <a:gradFill>
                    <a:gsLst>
                      <a:gs pos="92035">
                        <a:schemeClr val="tx2"/>
                      </a:gs>
                      <a:gs pos="77876">
                        <a:schemeClr val="tx2"/>
                      </a:gs>
                    </a:gsLst>
                    <a:lin ang="5400000" scaled="0"/>
                  </a:gradFill>
                  <a:latin typeface="+mj-lt"/>
                </a:rPr>
                <a:t>Power BI</a:t>
              </a:r>
            </a:p>
            <a:p>
              <a:pPr algn="ctr" defTabSz="896455">
                <a:defRPr/>
              </a:pPr>
              <a:r>
                <a:rPr lang="en-US" altLang="en-US" sz="1400" kern="0" dirty="0">
                  <a:gradFill>
                    <a:gsLst>
                      <a:gs pos="92035">
                        <a:schemeClr val="tx2"/>
                      </a:gs>
                      <a:gs pos="77876">
                        <a:schemeClr val="tx2"/>
                      </a:gs>
                    </a:gsLst>
                    <a:lin ang="5400000" scaled="0"/>
                  </a:gradFill>
                  <a:latin typeface="+mj-lt"/>
                </a:rPr>
                <a:t>Chart graphic</a:t>
              </a:r>
            </a:p>
          </p:txBody>
        </p:sp>
        <p:sp>
          <p:nvSpPr>
            <p:cNvPr id="188" name="Rectangle 187">
              <a:extLst>
                <a:ext uri="{FF2B5EF4-FFF2-40B4-BE49-F238E27FC236}">
                  <a16:creationId xmlns:a16="http://schemas.microsoft.com/office/drawing/2014/main" id="{BE89049C-9F8B-4E6B-9B4B-B3F5F3861B12}"/>
                </a:ext>
              </a:extLst>
            </p:cNvPr>
            <p:cNvSpPr>
              <a:spLocks noChangeArrowheads="1"/>
            </p:cNvSpPr>
            <p:nvPr/>
          </p:nvSpPr>
          <p:spPr bwMode="auto">
            <a:xfrm>
              <a:off x="9279348" y="5213830"/>
              <a:ext cx="168080" cy="48712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9" name="Rectangle 188">
              <a:extLst>
                <a:ext uri="{FF2B5EF4-FFF2-40B4-BE49-F238E27FC236}">
                  <a16:creationId xmlns:a16="http://schemas.microsoft.com/office/drawing/2014/main" id="{3704B87C-32FF-4213-84A2-FCCBC6809022}"/>
                </a:ext>
              </a:extLst>
            </p:cNvPr>
            <p:cNvSpPr>
              <a:spLocks noChangeArrowheads="1"/>
            </p:cNvSpPr>
            <p:nvPr/>
          </p:nvSpPr>
          <p:spPr bwMode="auto">
            <a:xfrm>
              <a:off x="9540805" y="5081545"/>
              <a:ext cx="168080" cy="61940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0" name="Rectangle 189">
              <a:extLst>
                <a:ext uri="{FF2B5EF4-FFF2-40B4-BE49-F238E27FC236}">
                  <a16:creationId xmlns:a16="http://schemas.microsoft.com/office/drawing/2014/main" id="{0FB45C72-4825-459D-A878-B4D124088059}"/>
                </a:ext>
              </a:extLst>
            </p:cNvPr>
            <p:cNvSpPr>
              <a:spLocks noChangeArrowheads="1"/>
            </p:cNvSpPr>
            <p:nvPr/>
          </p:nvSpPr>
          <p:spPr bwMode="auto">
            <a:xfrm>
              <a:off x="9805375" y="5291645"/>
              <a:ext cx="169636" cy="409306"/>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1" name="Rectangle 190">
              <a:extLst>
                <a:ext uri="{FF2B5EF4-FFF2-40B4-BE49-F238E27FC236}">
                  <a16:creationId xmlns:a16="http://schemas.microsoft.com/office/drawing/2014/main" id="{F2409EBC-24F2-4A02-ADB6-D934444A66D6}"/>
                </a:ext>
              </a:extLst>
            </p:cNvPr>
            <p:cNvSpPr>
              <a:spLocks noChangeArrowheads="1"/>
            </p:cNvSpPr>
            <p:nvPr/>
          </p:nvSpPr>
          <p:spPr bwMode="auto">
            <a:xfrm>
              <a:off x="10066833" y="5146909"/>
              <a:ext cx="169636" cy="55404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2" name="Freeform 84">
              <a:extLst>
                <a:ext uri="{FF2B5EF4-FFF2-40B4-BE49-F238E27FC236}">
                  <a16:creationId xmlns:a16="http://schemas.microsoft.com/office/drawing/2014/main" id="{C8214349-C631-406E-9714-A908B8089915}"/>
                </a:ext>
              </a:extLst>
            </p:cNvPr>
            <p:cNvSpPr>
              <a:spLocks/>
            </p:cNvSpPr>
            <p:nvPr/>
          </p:nvSpPr>
          <p:spPr bwMode="auto">
            <a:xfrm>
              <a:off x="9336930" y="4796744"/>
              <a:ext cx="851293" cy="333047"/>
            </a:xfrm>
            <a:custGeom>
              <a:avLst/>
              <a:gdLst>
                <a:gd name="T0" fmla="*/ 346 w 547"/>
                <a:gd name="T1" fmla="*/ 214 h 214"/>
                <a:gd name="T2" fmla="*/ 225 w 547"/>
                <a:gd name="T3" fmla="*/ 38 h 214"/>
                <a:gd name="T4" fmla="*/ 17 w 547"/>
                <a:gd name="T5" fmla="*/ 192 h 214"/>
                <a:gd name="T6" fmla="*/ 0 w 547"/>
                <a:gd name="T7" fmla="*/ 169 h 214"/>
                <a:gd name="T8" fmla="*/ 230 w 547"/>
                <a:gd name="T9" fmla="*/ 0 h 214"/>
                <a:gd name="T10" fmla="*/ 351 w 547"/>
                <a:gd name="T11" fmla="*/ 173 h 214"/>
                <a:gd name="T12" fmla="*/ 535 w 547"/>
                <a:gd name="T13" fmla="*/ 10 h 214"/>
                <a:gd name="T14" fmla="*/ 547 w 547"/>
                <a:gd name="T15" fmla="*/ 24 h 214"/>
                <a:gd name="T16" fmla="*/ 537 w 547"/>
                <a:gd name="T17" fmla="*/ 33 h 214"/>
                <a:gd name="T18" fmla="*/ 542 w 547"/>
                <a:gd name="T19" fmla="*/ 41 h 214"/>
                <a:gd name="T20" fmla="*/ 346 w 547"/>
                <a:gd name="T2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4">
                  <a:moveTo>
                    <a:pt x="346" y="214"/>
                  </a:moveTo>
                  <a:lnTo>
                    <a:pt x="225" y="38"/>
                  </a:lnTo>
                  <a:lnTo>
                    <a:pt x="17" y="192"/>
                  </a:lnTo>
                  <a:lnTo>
                    <a:pt x="0" y="169"/>
                  </a:lnTo>
                  <a:lnTo>
                    <a:pt x="230" y="0"/>
                  </a:lnTo>
                  <a:lnTo>
                    <a:pt x="351" y="173"/>
                  </a:lnTo>
                  <a:lnTo>
                    <a:pt x="535" y="10"/>
                  </a:lnTo>
                  <a:lnTo>
                    <a:pt x="547" y="24"/>
                  </a:lnTo>
                  <a:lnTo>
                    <a:pt x="537" y="33"/>
                  </a:lnTo>
                  <a:lnTo>
                    <a:pt x="542" y="41"/>
                  </a:lnTo>
                  <a:lnTo>
                    <a:pt x="346" y="21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3" name="Oval 192">
              <a:extLst>
                <a:ext uri="{FF2B5EF4-FFF2-40B4-BE49-F238E27FC236}">
                  <a16:creationId xmlns:a16="http://schemas.microsoft.com/office/drawing/2014/main" id="{9107B6D7-DD67-4140-98A0-314D0AE16334}"/>
                </a:ext>
              </a:extLst>
            </p:cNvPr>
            <p:cNvSpPr>
              <a:spLocks noChangeArrowheads="1"/>
            </p:cNvSpPr>
            <p:nvPr/>
          </p:nvSpPr>
          <p:spPr bwMode="auto">
            <a:xfrm>
              <a:off x="9279348" y="5017737"/>
              <a:ext cx="124503" cy="12606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4" name="Oval 193">
              <a:extLst>
                <a:ext uri="{FF2B5EF4-FFF2-40B4-BE49-F238E27FC236}">
                  <a16:creationId xmlns:a16="http://schemas.microsoft.com/office/drawing/2014/main" id="{8E25E7F8-62F1-4C12-A74E-8307989228BE}"/>
                </a:ext>
              </a:extLst>
            </p:cNvPr>
            <p:cNvSpPr>
              <a:spLocks noChangeArrowheads="1"/>
            </p:cNvSpPr>
            <p:nvPr/>
          </p:nvSpPr>
          <p:spPr bwMode="auto">
            <a:xfrm>
              <a:off x="9627958" y="4771843"/>
              <a:ext cx="126060" cy="124504"/>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5" name="Oval 194">
              <a:extLst>
                <a:ext uri="{FF2B5EF4-FFF2-40B4-BE49-F238E27FC236}">
                  <a16:creationId xmlns:a16="http://schemas.microsoft.com/office/drawing/2014/main" id="{910824B0-220F-4A12-B73A-5D71CCBF38B8}"/>
                </a:ext>
              </a:extLst>
            </p:cNvPr>
            <p:cNvSpPr>
              <a:spLocks noChangeArrowheads="1"/>
            </p:cNvSpPr>
            <p:nvPr/>
          </p:nvSpPr>
          <p:spPr bwMode="auto">
            <a:xfrm>
              <a:off x="9808488" y="5036413"/>
              <a:ext cx="126060" cy="12606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6" name="Oval 195">
              <a:extLst>
                <a:ext uri="{FF2B5EF4-FFF2-40B4-BE49-F238E27FC236}">
                  <a16:creationId xmlns:a16="http://schemas.microsoft.com/office/drawing/2014/main" id="{E0144A4E-5D21-4555-B7AC-D8C3638F0690}"/>
                </a:ext>
              </a:extLst>
            </p:cNvPr>
            <p:cNvSpPr>
              <a:spLocks noChangeArrowheads="1"/>
            </p:cNvSpPr>
            <p:nvPr/>
          </p:nvSpPr>
          <p:spPr bwMode="auto">
            <a:xfrm>
              <a:off x="10110409" y="4778068"/>
              <a:ext cx="126060" cy="12606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79" name="Group 178">
            <a:extLst>
              <a:ext uri="{FF2B5EF4-FFF2-40B4-BE49-F238E27FC236}">
                <a16:creationId xmlns:a16="http://schemas.microsoft.com/office/drawing/2014/main" id="{91BB053C-77B5-44B9-9DA0-F97AF0F794F2}"/>
              </a:ext>
            </a:extLst>
          </p:cNvPr>
          <p:cNvGrpSpPr/>
          <p:nvPr/>
        </p:nvGrpSpPr>
        <p:grpSpPr>
          <a:xfrm>
            <a:off x="4456394" y="4387438"/>
            <a:ext cx="4373185" cy="1897797"/>
            <a:chOff x="4456394" y="4387438"/>
            <a:chExt cx="4373185" cy="1897797"/>
          </a:xfrm>
        </p:grpSpPr>
        <p:sp>
          <p:nvSpPr>
            <p:cNvPr id="130" name="Freeform 17">
              <a:extLst>
                <a:ext uri="{FF2B5EF4-FFF2-40B4-BE49-F238E27FC236}">
                  <a16:creationId xmlns:a16="http://schemas.microsoft.com/office/drawing/2014/main" id="{15C35E51-5845-4E38-9586-1021E53DF98F}"/>
                </a:ext>
              </a:extLst>
            </p:cNvPr>
            <p:cNvSpPr>
              <a:spLocks noEditPoints="1"/>
            </p:cNvSpPr>
            <p:nvPr/>
          </p:nvSpPr>
          <p:spPr bwMode="auto">
            <a:xfrm>
              <a:off x="5847720" y="5184260"/>
              <a:ext cx="291027" cy="29570"/>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chemeClr val="accent1"/>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1" name="Freeform 18">
              <a:extLst>
                <a:ext uri="{FF2B5EF4-FFF2-40B4-BE49-F238E27FC236}">
                  <a16:creationId xmlns:a16="http://schemas.microsoft.com/office/drawing/2014/main" id="{EF0B6DE0-7D29-4BC9-8043-8706E47F08BE}"/>
                </a:ext>
              </a:extLst>
            </p:cNvPr>
            <p:cNvSpPr>
              <a:spLocks/>
            </p:cNvSpPr>
            <p:nvPr/>
          </p:nvSpPr>
          <p:spPr bwMode="auto">
            <a:xfrm>
              <a:off x="6116959" y="5125121"/>
              <a:ext cx="129173" cy="147848"/>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chemeClr val="accent1"/>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2" name="Freeform 21">
              <a:extLst>
                <a:ext uri="{FF2B5EF4-FFF2-40B4-BE49-F238E27FC236}">
                  <a16:creationId xmlns:a16="http://schemas.microsoft.com/office/drawing/2014/main" id="{456219B3-7B70-4AB6-AD58-EB2F3DE509E5}"/>
                </a:ext>
              </a:extLst>
            </p:cNvPr>
            <p:cNvSpPr>
              <a:spLocks/>
            </p:cNvSpPr>
            <p:nvPr/>
          </p:nvSpPr>
          <p:spPr bwMode="auto">
            <a:xfrm>
              <a:off x="6378416" y="4925915"/>
              <a:ext cx="1103412" cy="775034"/>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3" name="Freeform 22">
              <a:extLst>
                <a:ext uri="{FF2B5EF4-FFF2-40B4-BE49-F238E27FC236}">
                  <a16:creationId xmlns:a16="http://schemas.microsoft.com/office/drawing/2014/main" id="{802700A6-9996-4316-B1B1-84A3BB493E2C}"/>
                </a:ext>
              </a:extLst>
            </p:cNvPr>
            <p:cNvSpPr>
              <a:spLocks/>
            </p:cNvSpPr>
            <p:nvPr/>
          </p:nvSpPr>
          <p:spPr bwMode="auto">
            <a:xfrm>
              <a:off x="6378416" y="4756280"/>
              <a:ext cx="1103412" cy="169636"/>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E40A740B-8CED-43F3-97D0-7852BB97BF49}"/>
                </a:ext>
              </a:extLst>
            </p:cNvPr>
            <p:cNvSpPr>
              <a:spLocks noChangeArrowheads="1"/>
            </p:cNvSpPr>
            <p:nvPr/>
          </p:nvSpPr>
          <p:spPr bwMode="auto">
            <a:xfrm>
              <a:off x="6793946" y="4995949"/>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AAE33288-D80C-4722-A11F-5DDFD86672CF}"/>
                </a:ext>
              </a:extLst>
            </p:cNvPr>
            <p:cNvSpPr>
              <a:spLocks noChangeArrowheads="1"/>
            </p:cNvSpPr>
            <p:nvPr/>
          </p:nvSpPr>
          <p:spPr bwMode="auto">
            <a:xfrm>
              <a:off x="6793946" y="4995949"/>
              <a:ext cx="275464"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5DA1B77A-9537-42F0-8C3F-7F8DC2F6ED72}"/>
                </a:ext>
              </a:extLst>
            </p:cNvPr>
            <p:cNvSpPr>
              <a:spLocks noChangeArrowheads="1"/>
            </p:cNvSpPr>
            <p:nvPr/>
          </p:nvSpPr>
          <p:spPr bwMode="auto">
            <a:xfrm>
              <a:off x="6793946" y="5224724"/>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60EA4469-B542-4C60-910E-9C9F545B2204}"/>
                </a:ext>
              </a:extLst>
            </p:cNvPr>
            <p:cNvSpPr>
              <a:spLocks noChangeArrowheads="1"/>
            </p:cNvSpPr>
            <p:nvPr/>
          </p:nvSpPr>
          <p:spPr bwMode="auto">
            <a:xfrm>
              <a:off x="6793946" y="5224724"/>
              <a:ext cx="275464"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61BD092B-FB0F-4FB6-AFED-05BA4ACCD243}"/>
                </a:ext>
              </a:extLst>
            </p:cNvPr>
            <p:cNvSpPr>
              <a:spLocks noChangeArrowheads="1"/>
            </p:cNvSpPr>
            <p:nvPr/>
          </p:nvSpPr>
          <p:spPr bwMode="auto">
            <a:xfrm>
              <a:off x="7125437" y="5224724"/>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DEABA07C-3FF1-4D89-9EDE-99E00D9C2B5D}"/>
                </a:ext>
              </a:extLst>
            </p:cNvPr>
            <p:cNvSpPr>
              <a:spLocks noChangeArrowheads="1"/>
            </p:cNvSpPr>
            <p:nvPr/>
          </p:nvSpPr>
          <p:spPr bwMode="auto">
            <a:xfrm>
              <a:off x="7125437" y="4995949"/>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2A67673E-0328-40E8-AC4B-E299C677B35C}"/>
                </a:ext>
              </a:extLst>
            </p:cNvPr>
            <p:cNvSpPr>
              <a:spLocks noChangeArrowheads="1"/>
            </p:cNvSpPr>
            <p:nvPr/>
          </p:nvSpPr>
          <p:spPr bwMode="auto">
            <a:xfrm>
              <a:off x="7125437" y="4995949"/>
              <a:ext cx="275464"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DBDE3A0A-7D2F-4670-B45E-B7EE340D7EA8}"/>
                </a:ext>
              </a:extLst>
            </p:cNvPr>
            <p:cNvSpPr>
              <a:spLocks noChangeArrowheads="1"/>
            </p:cNvSpPr>
            <p:nvPr/>
          </p:nvSpPr>
          <p:spPr bwMode="auto">
            <a:xfrm>
              <a:off x="6462456" y="4995949"/>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F17C4B03-DD26-4BD7-9F9C-BD81CC0FE0D8}"/>
                </a:ext>
              </a:extLst>
            </p:cNvPr>
            <p:cNvSpPr>
              <a:spLocks noChangeArrowheads="1"/>
            </p:cNvSpPr>
            <p:nvPr/>
          </p:nvSpPr>
          <p:spPr bwMode="auto">
            <a:xfrm>
              <a:off x="6462456" y="4995949"/>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3D00057E-80AC-476F-A6DE-9B7BE470459F}"/>
                </a:ext>
              </a:extLst>
            </p:cNvPr>
            <p:cNvSpPr>
              <a:spLocks noChangeArrowheads="1"/>
            </p:cNvSpPr>
            <p:nvPr/>
          </p:nvSpPr>
          <p:spPr bwMode="auto">
            <a:xfrm>
              <a:off x="6462456" y="5224724"/>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6C5E5E66-64FE-4BD5-9FEB-911499B58D94}"/>
                </a:ext>
              </a:extLst>
            </p:cNvPr>
            <p:cNvSpPr>
              <a:spLocks noChangeArrowheads="1"/>
            </p:cNvSpPr>
            <p:nvPr/>
          </p:nvSpPr>
          <p:spPr bwMode="auto">
            <a:xfrm>
              <a:off x="6462456" y="5224724"/>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1E3B3A28-A0E0-4CB2-8515-31DE18F93D42}"/>
                </a:ext>
              </a:extLst>
            </p:cNvPr>
            <p:cNvSpPr>
              <a:spLocks noChangeArrowheads="1"/>
            </p:cNvSpPr>
            <p:nvPr/>
          </p:nvSpPr>
          <p:spPr bwMode="auto">
            <a:xfrm>
              <a:off x="6462456" y="5450387"/>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DE977C4D-ACB8-415F-9AD7-76810CEA3124}"/>
                </a:ext>
              </a:extLst>
            </p:cNvPr>
            <p:cNvSpPr>
              <a:spLocks noChangeArrowheads="1"/>
            </p:cNvSpPr>
            <p:nvPr/>
          </p:nvSpPr>
          <p:spPr bwMode="auto">
            <a:xfrm>
              <a:off x="6462456" y="5450387"/>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FEFDEE7E-BC97-47A0-82FC-A3D0DCC54814}"/>
                </a:ext>
              </a:extLst>
            </p:cNvPr>
            <p:cNvSpPr>
              <a:spLocks noChangeArrowheads="1"/>
            </p:cNvSpPr>
            <p:nvPr/>
          </p:nvSpPr>
          <p:spPr bwMode="auto">
            <a:xfrm>
              <a:off x="6793946" y="5450387"/>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E11C1EF-E548-4DFF-AB07-F3833F33EA57}"/>
                </a:ext>
              </a:extLst>
            </p:cNvPr>
            <p:cNvSpPr>
              <a:spLocks noChangeArrowheads="1"/>
            </p:cNvSpPr>
            <p:nvPr/>
          </p:nvSpPr>
          <p:spPr bwMode="auto">
            <a:xfrm>
              <a:off x="7125437" y="5450387"/>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9" name="Freeform 38">
              <a:extLst>
                <a:ext uri="{FF2B5EF4-FFF2-40B4-BE49-F238E27FC236}">
                  <a16:creationId xmlns:a16="http://schemas.microsoft.com/office/drawing/2014/main" id="{CE622FBC-3B6D-48EE-86E8-463DBE4F6C76}"/>
                </a:ext>
              </a:extLst>
            </p:cNvPr>
            <p:cNvSpPr>
              <a:spLocks noEditPoints="1"/>
            </p:cNvSpPr>
            <p:nvPr/>
          </p:nvSpPr>
          <p:spPr bwMode="auto">
            <a:xfrm>
              <a:off x="6378416" y="4925915"/>
              <a:ext cx="806160" cy="775034"/>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0" name="Freeform 39">
              <a:extLst>
                <a:ext uri="{FF2B5EF4-FFF2-40B4-BE49-F238E27FC236}">
                  <a16:creationId xmlns:a16="http://schemas.microsoft.com/office/drawing/2014/main" id="{4FDB5E77-810B-4ACC-B5E5-39C7B29D2C8F}"/>
                </a:ext>
              </a:extLst>
            </p:cNvPr>
            <p:cNvSpPr>
              <a:spLocks/>
            </p:cNvSpPr>
            <p:nvPr/>
          </p:nvSpPr>
          <p:spPr bwMode="auto">
            <a:xfrm>
              <a:off x="6378416" y="4756280"/>
              <a:ext cx="964902" cy="169636"/>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1" name="Freeform 40">
              <a:extLst>
                <a:ext uri="{FF2B5EF4-FFF2-40B4-BE49-F238E27FC236}">
                  <a16:creationId xmlns:a16="http://schemas.microsoft.com/office/drawing/2014/main" id="{EEAA0EEA-8C69-4F5B-9645-D5C85578C0E9}"/>
                </a:ext>
              </a:extLst>
            </p:cNvPr>
            <p:cNvSpPr>
              <a:spLocks/>
            </p:cNvSpPr>
            <p:nvPr/>
          </p:nvSpPr>
          <p:spPr bwMode="auto">
            <a:xfrm>
              <a:off x="6793946" y="4995949"/>
              <a:ext cx="275464" cy="169636"/>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2" name="Freeform 41">
              <a:extLst>
                <a:ext uri="{FF2B5EF4-FFF2-40B4-BE49-F238E27FC236}">
                  <a16:creationId xmlns:a16="http://schemas.microsoft.com/office/drawing/2014/main" id="{8A668792-57CD-4B17-BD67-19B4F2612402}"/>
                </a:ext>
              </a:extLst>
            </p:cNvPr>
            <p:cNvSpPr>
              <a:spLocks/>
            </p:cNvSpPr>
            <p:nvPr/>
          </p:nvSpPr>
          <p:spPr bwMode="auto">
            <a:xfrm>
              <a:off x="6793946" y="4995949"/>
              <a:ext cx="275464" cy="169636"/>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3" name="Freeform 42">
              <a:extLst>
                <a:ext uri="{FF2B5EF4-FFF2-40B4-BE49-F238E27FC236}">
                  <a16:creationId xmlns:a16="http://schemas.microsoft.com/office/drawing/2014/main" id="{C81F841D-B841-4874-80A9-6F214A07AB22}"/>
                </a:ext>
              </a:extLst>
            </p:cNvPr>
            <p:cNvSpPr>
              <a:spLocks/>
            </p:cNvSpPr>
            <p:nvPr/>
          </p:nvSpPr>
          <p:spPr bwMode="auto">
            <a:xfrm>
              <a:off x="6793946" y="5224724"/>
              <a:ext cx="110497" cy="121391"/>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4" name="Freeform 43">
              <a:extLst>
                <a:ext uri="{FF2B5EF4-FFF2-40B4-BE49-F238E27FC236}">
                  <a16:creationId xmlns:a16="http://schemas.microsoft.com/office/drawing/2014/main" id="{8BEA59AD-00B0-4131-8270-418F8B5030C3}"/>
                </a:ext>
              </a:extLst>
            </p:cNvPr>
            <p:cNvSpPr>
              <a:spLocks/>
            </p:cNvSpPr>
            <p:nvPr/>
          </p:nvSpPr>
          <p:spPr bwMode="auto">
            <a:xfrm>
              <a:off x="6793946" y="5224724"/>
              <a:ext cx="110497" cy="121391"/>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DB8F3020-1DE2-4569-B5CC-F9EEE4927E96}"/>
                </a:ext>
              </a:extLst>
            </p:cNvPr>
            <p:cNvSpPr>
              <a:spLocks noChangeArrowheads="1"/>
            </p:cNvSpPr>
            <p:nvPr/>
          </p:nvSpPr>
          <p:spPr bwMode="auto">
            <a:xfrm>
              <a:off x="6462456" y="4995949"/>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4C0FBDF2-24A3-4D6F-B30C-0FF98FC69130}"/>
                </a:ext>
              </a:extLst>
            </p:cNvPr>
            <p:cNvSpPr>
              <a:spLocks noChangeArrowheads="1"/>
            </p:cNvSpPr>
            <p:nvPr/>
          </p:nvSpPr>
          <p:spPr bwMode="auto">
            <a:xfrm>
              <a:off x="6462456" y="4995949"/>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559DD0E4-BDB5-4205-9FF9-5A9CCC27B94C}"/>
                </a:ext>
              </a:extLst>
            </p:cNvPr>
            <p:cNvSpPr>
              <a:spLocks noChangeArrowheads="1"/>
            </p:cNvSpPr>
            <p:nvPr/>
          </p:nvSpPr>
          <p:spPr bwMode="auto">
            <a:xfrm>
              <a:off x="6462456" y="5224724"/>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6A36C8FE-98CE-4172-A37B-0F27559972B0}"/>
                </a:ext>
              </a:extLst>
            </p:cNvPr>
            <p:cNvSpPr>
              <a:spLocks noChangeArrowheads="1"/>
            </p:cNvSpPr>
            <p:nvPr/>
          </p:nvSpPr>
          <p:spPr bwMode="auto">
            <a:xfrm>
              <a:off x="6462456" y="5224724"/>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9" name="Freeform 48">
              <a:extLst>
                <a:ext uri="{FF2B5EF4-FFF2-40B4-BE49-F238E27FC236}">
                  <a16:creationId xmlns:a16="http://schemas.microsoft.com/office/drawing/2014/main" id="{EC35BECF-C803-4EE7-B18C-472397FDE681}"/>
                </a:ext>
              </a:extLst>
            </p:cNvPr>
            <p:cNvSpPr>
              <a:spLocks/>
            </p:cNvSpPr>
            <p:nvPr/>
          </p:nvSpPr>
          <p:spPr bwMode="auto">
            <a:xfrm>
              <a:off x="6462456" y="5450387"/>
              <a:ext cx="231888" cy="169636"/>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0" name="Freeform 49">
              <a:extLst>
                <a:ext uri="{FF2B5EF4-FFF2-40B4-BE49-F238E27FC236}">
                  <a16:creationId xmlns:a16="http://schemas.microsoft.com/office/drawing/2014/main" id="{55D55272-C09E-44AB-81D9-8922EE939FA7}"/>
                </a:ext>
              </a:extLst>
            </p:cNvPr>
            <p:cNvSpPr>
              <a:spLocks/>
            </p:cNvSpPr>
            <p:nvPr/>
          </p:nvSpPr>
          <p:spPr bwMode="auto">
            <a:xfrm>
              <a:off x="6462456" y="5450387"/>
              <a:ext cx="231888" cy="169636"/>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1" name="Freeform 50">
              <a:extLst>
                <a:ext uri="{FF2B5EF4-FFF2-40B4-BE49-F238E27FC236}">
                  <a16:creationId xmlns:a16="http://schemas.microsoft.com/office/drawing/2014/main" id="{BBCE583F-2C73-4EBC-AE5A-25201181B420}"/>
                </a:ext>
              </a:extLst>
            </p:cNvPr>
            <p:cNvSpPr>
              <a:spLocks/>
            </p:cNvSpPr>
            <p:nvPr/>
          </p:nvSpPr>
          <p:spPr bwMode="auto">
            <a:xfrm>
              <a:off x="4917057" y="4513498"/>
              <a:ext cx="220994" cy="39063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2" name="Freeform 51">
              <a:extLst>
                <a:ext uri="{FF2B5EF4-FFF2-40B4-BE49-F238E27FC236}">
                  <a16:creationId xmlns:a16="http://schemas.microsoft.com/office/drawing/2014/main" id="{868602FC-5D36-46D0-A754-C38920421E8A}"/>
                </a:ext>
              </a:extLst>
            </p:cNvPr>
            <p:cNvSpPr>
              <a:spLocks/>
            </p:cNvSpPr>
            <p:nvPr/>
          </p:nvSpPr>
          <p:spPr bwMode="auto">
            <a:xfrm>
              <a:off x="4456394" y="4513498"/>
              <a:ext cx="217881" cy="39063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3" name="Freeform 52">
              <a:extLst>
                <a:ext uri="{FF2B5EF4-FFF2-40B4-BE49-F238E27FC236}">
                  <a16:creationId xmlns:a16="http://schemas.microsoft.com/office/drawing/2014/main" id="{0178B257-8C55-40CB-B66E-7D3FCAC6C012}"/>
                </a:ext>
              </a:extLst>
            </p:cNvPr>
            <p:cNvSpPr>
              <a:spLocks/>
            </p:cNvSpPr>
            <p:nvPr/>
          </p:nvSpPr>
          <p:spPr bwMode="auto">
            <a:xfrm>
              <a:off x="4644706" y="4403001"/>
              <a:ext cx="320596" cy="622517"/>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4" name="Freeform 53">
              <a:extLst>
                <a:ext uri="{FF2B5EF4-FFF2-40B4-BE49-F238E27FC236}">
                  <a16:creationId xmlns:a16="http://schemas.microsoft.com/office/drawing/2014/main" id="{28168785-7D16-4DA3-8B3B-7C9E24B4550E}"/>
                </a:ext>
              </a:extLst>
            </p:cNvPr>
            <p:cNvSpPr>
              <a:spLocks/>
            </p:cNvSpPr>
            <p:nvPr/>
          </p:nvSpPr>
          <p:spPr bwMode="auto">
            <a:xfrm>
              <a:off x="4644706" y="4403001"/>
              <a:ext cx="320596" cy="622517"/>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5" name="Freeform 54">
              <a:extLst>
                <a:ext uri="{FF2B5EF4-FFF2-40B4-BE49-F238E27FC236}">
                  <a16:creationId xmlns:a16="http://schemas.microsoft.com/office/drawing/2014/main" id="{169D478B-F1D5-48B1-ABBD-AAFFF3BB3684}"/>
                </a:ext>
              </a:extLst>
            </p:cNvPr>
            <p:cNvSpPr>
              <a:spLocks/>
            </p:cNvSpPr>
            <p:nvPr/>
          </p:nvSpPr>
          <p:spPr bwMode="auto">
            <a:xfrm>
              <a:off x="4674275" y="4403001"/>
              <a:ext cx="291027" cy="622517"/>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6" name="Freeform 55">
              <a:extLst>
                <a:ext uri="{FF2B5EF4-FFF2-40B4-BE49-F238E27FC236}">
                  <a16:creationId xmlns:a16="http://schemas.microsoft.com/office/drawing/2014/main" id="{7BD336DB-2167-436D-AD75-31409A1D042E}"/>
                </a:ext>
              </a:extLst>
            </p:cNvPr>
            <p:cNvSpPr>
              <a:spLocks/>
            </p:cNvSpPr>
            <p:nvPr/>
          </p:nvSpPr>
          <p:spPr bwMode="auto">
            <a:xfrm>
              <a:off x="4674275" y="4403001"/>
              <a:ext cx="291027" cy="622517"/>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3" name="Freeform 62">
              <a:extLst>
                <a:ext uri="{FF2B5EF4-FFF2-40B4-BE49-F238E27FC236}">
                  <a16:creationId xmlns:a16="http://schemas.microsoft.com/office/drawing/2014/main" id="{886654D6-37D2-4166-8CCC-59F6776BF846}"/>
                </a:ext>
              </a:extLst>
            </p:cNvPr>
            <p:cNvSpPr>
              <a:spLocks noEditPoints="1"/>
            </p:cNvSpPr>
            <p:nvPr/>
          </p:nvSpPr>
          <p:spPr bwMode="auto">
            <a:xfrm>
              <a:off x="4478182" y="4387438"/>
              <a:ext cx="3814475" cy="1623214"/>
            </a:xfrm>
            <a:custGeom>
              <a:avLst/>
              <a:gdLst>
                <a:gd name="T0" fmla="*/ 183 w 1036"/>
                <a:gd name="T1" fmla="*/ 10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1 h 440"/>
                <a:gd name="T34" fmla="*/ 867 w 1036"/>
                <a:gd name="T35" fmla="*/ 5 h 440"/>
                <a:gd name="T36" fmla="*/ 908 w 1036"/>
                <a:gd name="T37" fmla="*/ 27 h 440"/>
                <a:gd name="T38" fmla="*/ 934 w 1036"/>
                <a:gd name="T39" fmla="*/ 41 h 440"/>
                <a:gd name="T40" fmla="*/ 974 w 1036"/>
                <a:gd name="T41" fmla="*/ 64 h 440"/>
                <a:gd name="T42" fmla="*/ 1011 w 1036"/>
                <a:gd name="T43" fmla="*/ 114 h 440"/>
                <a:gd name="T44" fmla="*/ 1021 w 1036"/>
                <a:gd name="T45" fmla="*/ 135 h 440"/>
                <a:gd name="T46" fmla="*/ 1025 w 1036"/>
                <a:gd name="T47" fmla="*/ 181 h 440"/>
                <a:gd name="T48" fmla="*/ 1036 w 1036"/>
                <a:gd name="T49" fmla="*/ 211 h 440"/>
                <a:gd name="T50" fmla="*/ 1035 w 1036"/>
                <a:gd name="T51" fmla="*/ 249 h 440"/>
                <a:gd name="T52" fmla="*/ 1017 w 1036"/>
                <a:gd name="T53" fmla="*/ 292 h 440"/>
                <a:gd name="T54" fmla="*/ 1006 w 1036"/>
                <a:gd name="T55" fmla="*/ 319 h 440"/>
                <a:gd name="T56" fmla="*/ 987 w 1036"/>
                <a:gd name="T57" fmla="*/ 362 h 440"/>
                <a:gd name="T58" fmla="*/ 941 w 1036"/>
                <a:gd name="T59" fmla="*/ 403 h 440"/>
                <a:gd name="T60" fmla="*/ 921 w 1036"/>
                <a:gd name="T61" fmla="*/ 415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0 h 440"/>
                <a:gd name="T102" fmla="*/ 80 w 1036"/>
                <a:gd name="T103" fmla="*/ 392 h 440"/>
                <a:gd name="T104" fmla="*/ 38 w 1036"/>
                <a:gd name="T105" fmla="*/ 347 h 440"/>
                <a:gd name="T106" fmla="*/ 26 w 1036"/>
                <a:gd name="T107" fmla="*/ 327 h 440"/>
                <a:gd name="T108" fmla="*/ 16 w 1036"/>
                <a:gd name="T109" fmla="*/ 282 h 440"/>
                <a:gd name="T110" fmla="*/ 10 w 1036"/>
                <a:gd name="T111" fmla="*/ 253 h 440"/>
                <a:gd name="T112" fmla="*/ 0 w 1036"/>
                <a:gd name="T113" fmla="*/ 215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7"/>
                  </a:moveTo>
                  <a:cubicBezTo>
                    <a:pt x="156" y="8"/>
                    <a:pt x="152" y="9"/>
                    <a:pt x="149" y="10"/>
                  </a:cubicBezTo>
                  <a:cubicBezTo>
                    <a:pt x="151" y="18"/>
                    <a:pt x="151" y="18"/>
                    <a:pt x="151" y="18"/>
                  </a:cubicBezTo>
                  <a:cubicBezTo>
                    <a:pt x="154" y="17"/>
                    <a:pt x="158" y="16"/>
                    <a:pt x="161" y="15"/>
                  </a:cubicBezTo>
                  <a:cubicBezTo>
                    <a:pt x="159" y="7"/>
                    <a:pt x="159" y="7"/>
                    <a:pt x="159" y="7"/>
                  </a:cubicBezTo>
                  <a:close/>
                  <a:moveTo>
                    <a:pt x="182" y="3"/>
                  </a:moveTo>
                  <a:cubicBezTo>
                    <a:pt x="177" y="3"/>
                    <a:pt x="172" y="4"/>
                    <a:pt x="167" y="6"/>
                  </a:cubicBezTo>
                  <a:cubicBezTo>
                    <a:pt x="168" y="13"/>
                    <a:pt x="168" y="13"/>
                    <a:pt x="168" y="13"/>
                  </a:cubicBezTo>
                  <a:cubicBezTo>
                    <a:pt x="173" y="12"/>
                    <a:pt x="178" y="11"/>
                    <a:pt x="183" y="10"/>
                  </a:cubicBezTo>
                  <a:cubicBezTo>
                    <a:pt x="182" y="3"/>
                    <a:pt x="182" y="3"/>
                    <a:pt x="182" y="3"/>
                  </a:cubicBezTo>
                  <a:close/>
                  <a:moveTo>
                    <a:pt x="205" y="0"/>
                  </a:moveTo>
                  <a:cubicBezTo>
                    <a:pt x="200" y="1"/>
                    <a:pt x="195" y="1"/>
                    <a:pt x="189" y="2"/>
                  </a:cubicBezTo>
                  <a:cubicBezTo>
                    <a:pt x="190" y="9"/>
                    <a:pt x="190" y="9"/>
                    <a:pt x="190" y="9"/>
                  </a:cubicBezTo>
                  <a:cubicBezTo>
                    <a:pt x="195" y="9"/>
                    <a:pt x="200" y="8"/>
                    <a:pt x="205" y="8"/>
                  </a:cubicBezTo>
                  <a:lnTo>
                    <a:pt x="205" y="0"/>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1"/>
                  </a:moveTo>
                  <a:cubicBezTo>
                    <a:pt x="839" y="1"/>
                    <a:pt x="834" y="0"/>
                    <a:pt x="829" y="0"/>
                  </a:cubicBezTo>
                  <a:cubicBezTo>
                    <a:pt x="829" y="8"/>
                    <a:pt x="829" y="8"/>
                    <a:pt x="829" y="8"/>
                  </a:cubicBezTo>
                  <a:cubicBezTo>
                    <a:pt x="834" y="8"/>
                    <a:pt x="839" y="9"/>
                    <a:pt x="844" y="9"/>
                  </a:cubicBezTo>
                  <a:cubicBezTo>
                    <a:pt x="845" y="1"/>
                    <a:pt x="845" y="1"/>
                    <a:pt x="845" y="1"/>
                  </a:cubicBezTo>
                  <a:close/>
                  <a:moveTo>
                    <a:pt x="867" y="5"/>
                  </a:moveTo>
                  <a:cubicBezTo>
                    <a:pt x="862" y="4"/>
                    <a:pt x="857" y="3"/>
                    <a:pt x="852" y="2"/>
                  </a:cubicBezTo>
                  <a:cubicBezTo>
                    <a:pt x="851" y="10"/>
                    <a:pt x="851" y="10"/>
                    <a:pt x="851" y="10"/>
                  </a:cubicBezTo>
                  <a:cubicBezTo>
                    <a:pt x="856" y="11"/>
                    <a:pt x="861" y="12"/>
                    <a:pt x="866" y="13"/>
                  </a:cubicBezTo>
                  <a:cubicBezTo>
                    <a:pt x="867" y="5"/>
                    <a:pt x="867" y="5"/>
                    <a:pt x="867" y="5"/>
                  </a:cubicBezTo>
                  <a:close/>
                  <a:moveTo>
                    <a:pt x="890" y="11"/>
                  </a:moveTo>
                  <a:cubicBezTo>
                    <a:pt x="885" y="10"/>
                    <a:pt x="880" y="8"/>
                    <a:pt x="875" y="7"/>
                  </a:cubicBezTo>
                  <a:cubicBezTo>
                    <a:pt x="873" y="14"/>
                    <a:pt x="873" y="14"/>
                    <a:pt x="873" y="14"/>
                  </a:cubicBezTo>
                  <a:cubicBezTo>
                    <a:pt x="878" y="16"/>
                    <a:pt x="883" y="17"/>
                    <a:pt x="887" y="19"/>
                  </a:cubicBezTo>
                  <a:cubicBezTo>
                    <a:pt x="890" y="11"/>
                    <a:pt x="890" y="11"/>
                    <a:pt x="890" y="11"/>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3"/>
                  </a:cubicBezTo>
                  <a:cubicBezTo>
                    <a:pt x="915" y="30"/>
                    <a:pt x="915" y="30"/>
                    <a:pt x="915" y="30"/>
                  </a:cubicBezTo>
                  <a:cubicBezTo>
                    <a:pt x="919" y="32"/>
                    <a:pt x="924" y="35"/>
                    <a:pt x="928" y="37"/>
                  </a:cubicBezTo>
                  <a:cubicBezTo>
                    <a:pt x="932" y="31"/>
                    <a:pt x="932" y="31"/>
                    <a:pt x="932" y="31"/>
                  </a:cubicBezTo>
                  <a:close/>
                  <a:moveTo>
                    <a:pt x="951" y="44"/>
                  </a:moveTo>
                  <a:cubicBezTo>
                    <a:pt x="947" y="41"/>
                    <a:pt x="943" y="38"/>
                    <a:pt x="938" y="35"/>
                  </a:cubicBezTo>
                  <a:cubicBezTo>
                    <a:pt x="934" y="41"/>
                    <a:pt x="934" y="41"/>
                    <a:pt x="934" y="41"/>
                  </a:cubicBezTo>
                  <a:cubicBezTo>
                    <a:pt x="938" y="44"/>
                    <a:pt x="942" y="47"/>
                    <a:pt x="946" y="50"/>
                  </a:cubicBezTo>
                  <a:cubicBezTo>
                    <a:pt x="951" y="44"/>
                    <a:pt x="951" y="44"/>
                    <a:pt x="951" y="44"/>
                  </a:cubicBezTo>
                  <a:close/>
                  <a:moveTo>
                    <a:pt x="969" y="59"/>
                  </a:moveTo>
                  <a:cubicBezTo>
                    <a:pt x="965" y="55"/>
                    <a:pt x="961" y="52"/>
                    <a:pt x="957" y="49"/>
                  </a:cubicBezTo>
                  <a:cubicBezTo>
                    <a:pt x="952" y="55"/>
                    <a:pt x="952" y="55"/>
                    <a:pt x="952" y="55"/>
                  </a:cubicBezTo>
                  <a:cubicBezTo>
                    <a:pt x="956" y="58"/>
                    <a:pt x="960" y="61"/>
                    <a:pt x="963" y="64"/>
                  </a:cubicBezTo>
                  <a:cubicBezTo>
                    <a:pt x="969" y="59"/>
                    <a:pt x="969" y="59"/>
                    <a:pt x="969" y="59"/>
                  </a:cubicBezTo>
                  <a:close/>
                  <a:moveTo>
                    <a:pt x="985" y="76"/>
                  </a:moveTo>
                  <a:cubicBezTo>
                    <a:pt x="981" y="72"/>
                    <a:pt x="978" y="68"/>
                    <a:pt x="974" y="64"/>
                  </a:cubicBezTo>
                  <a:cubicBezTo>
                    <a:pt x="969" y="70"/>
                    <a:pt x="969" y="70"/>
                    <a:pt x="969" y="70"/>
                  </a:cubicBezTo>
                  <a:cubicBezTo>
                    <a:pt x="972" y="73"/>
                    <a:pt x="976" y="77"/>
                    <a:pt x="979" y="81"/>
                  </a:cubicBezTo>
                  <a:cubicBezTo>
                    <a:pt x="985" y="76"/>
                    <a:pt x="985" y="76"/>
                    <a:pt x="985" y="76"/>
                  </a:cubicBezTo>
                  <a:close/>
                  <a:moveTo>
                    <a:pt x="999" y="94"/>
                  </a:moveTo>
                  <a:cubicBezTo>
                    <a:pt x="996" y="90"/>
                    <a:pt x="993" y="86"/>
                    <a:pt x="990" y="82"/>
                  </a:cubicBezTo>
                  <a:cubicBezTo>
                    <a:pt x="984" y="86"/>
                    <a:pt x="984" y="86"/>
                    <a:pt x="984" y="86"/>
                  </a:cubicBezTo>
                  <a:cubicBezTo>
                    <a:pt x="987" y="90"/>
                    <a:pt x="990" y="94"/>
                    <a:pt x="992" y="98"/>
                  </a:cubicBezTo>
                  <a:lnTo>
                    <a:pt x="999" y="94"/>
                  </a:lnTo>
                  <a:close/>
                  <a:moveTo>
                    <a:pt x="1011" y="114"/>
                  </a:moveTo>
                  <a:cubicBezTo>
                    <a:pt x="1008" y="109"/>
                    <a:pt x="1006" y="105"/>
                    <a:pt x="1003" y="101"/>
                  </a:cubicBezTo>
                  <a:cubicBezTo>
                    <a:pt x="997" y="105"/>
                    <a:pt x="997" y="105"/>
                    <a:pt x="997" y="105"/>
                  </a:cubicBezTo>
                  <a:cubicBezTo>
                    <a:pt x="999" y="109"/>
                    <a:pt x="1002" y="113"/>
                    <a:pt x="1004" y="118"/>
                  </a:cubicBezTo>
                  <a:cubicBezTo>
                    <a:pt x="1011" y="114"/>
                    <a:pt x="1011" y="114"/>
                    <a:pt x="1011" y="114"/>
                  </a:cubicBezTo>
                  <a:close/>
                  <a:moveTo>
                    <a:pt x="1021" y="135"/>
                  </a:moveTo>
                  <a:cubicBezTo>
                    <a:pt x="1019" y="130"/>
                    <a:pt x="1017" y="126"/>
                    <a:pt x="1014" y="121"/>
                  </a:cubicBezTo>
                  <a:cubicBezTo>
                    <a:pt x="1007" y="124"/>
                    <a:pt x="1007" y="124"/>
                    <a:pt x="1007" y="124"/>
                  </a:cubicBezTo>
                  <a:cubicBezTo>
                    <a:pt x="1010" y="129"/>
                    <a:pt x="1012" y="133"/>
                    <a:pt x="1014" y="138"/>
                  </a:cubicBezTo>
                  <a:cubicBezTo>
                    <a:pt x="1021" y="135"/>
                    <a:pt x="1021" y="135"/>
                    <a:pt x="1021" y="135"/>
                  </a:cubicBezTo>
                  <a:close/>
                  <a:moveTo>
                    <a:pt x="1028" y="157"/>
                  </a:moveTo>
                  <a:cubicBezTo>
                    <a:pt x="1027" y="152"/>
                    <a:pt x="1025" y="147"/>
                    <a:pt x="1023" y="142"/>
                  </a:cubicBezTo>
                  <a:cubicBezTo>
                    <a:pt x="1016" y="145"/>
                    <a:pt x="1016" y="145"/>
                    <a:pt x="1016" y="145"/>
                  </a:cubicBezTo>
                  <a:cubicBezTo>
                    <a:pt x="1018" y="150"/>
                    <a:pt x="1019" y="154"/>
                    <a:pt x="1021" y="159"/>
                  </a:cubicBezTo>
                  <a:cubicBezTo>
                    <a:pt x="1028" y="157"/>
                    <a:pt x="1028" y="157"/>
                    <a:pt x="1028" y="157"/>
                  </a:cubicBezTo>
                  <a:close/>
                  <a:moveTo>
                    <a:pt x="1033" y="180"/>
                  </a:moveTo>
                  <a:cubicBezTo>
                    <a:pt x="1032" y="175"/>
                    <a:pt x="1031" y="170"/>
                    <a:pt x="1030" y="165"/>
                  </a:cubicBezTo>
                  <a:cubicBezTo>
                    <a:pt x="1023" y="166"/>
                    <a:pt x="1023" y="166"/>
                    <a:pt x="1023" y="166"/>
                  </a:cubicBezTo>
                  <a:cubicBezTo>
                    <a:pt x="1024" y="171"/>
                    <a:pt x="1025" y="176"/>
                    <a:pt x="1025" y="181"/>
                  </a:cubicBezTo>
                  <a:cubicBezTo>
                    <a:pt x="1033" y="180"/>
                    <a:pt x="1033" y="180"/>
                    <a:pt x="1033" y="180"/>
                  </a:cubicBezTo>
                  <a:close/>
                  <a:moveTo>
                    <a:pt x="1036" y="203"/>
                  </a:moveTo>
                  <a:cubicBezTo>
                    <a:pt x="1035" y="198"/>
                    <a:pt x="1035" y="193"/>
                    <a:pt x="1034" y="188"/>
                  </a:cubicBezTo>
                  <a:cubicBezTo>
                    <a:pt x="1027" y="188"/>
                    <a:pt x="1027" y="188"/>
                    <a:pt x="1027" y="188"/>
                  </a:cubicBezTo>
                  <a:cubicBezTo>
                    <a:pt x="1027" y="193"/>
                    <a:pt x="1028" y="198"/>
                    <a:pt x="1028" y="203"/>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49"/>
                  </a:moveTo>
                  <a:cubicBezTo>
                    <a:pt x="1035" y="244"/>
                    <a:pt x="1036" y="239"/>
                    <a:pt x="1036" y="234"/>
                  </a:cubicBezTo>
                  <a:cubicBezTo>
                    <a:pt x="1028" y="233"/>
                    <a:pt x="1028" y="233"/>
                    <a:pt x="1028" y="233"/>
                  </a:cubicBezTo>
                  <a:cubicBezTo>
                    <a:pt x="1028" y="238"/>
                    <a:pt x="1027" y="243"/>
                    <a:pt x="1027" y="248"/>
                  </a:cubicBezTo>
                  <a:cubicBezTo>
                    <a:pt x="1035" y="249"/>
                    <a:pt x="1035" y="249"/>
                    <a:pt x="1035" y="249"/>
                  </a:cubicBezTo>
                  <a:close/>
                  <a:moveTo>
                    <a:pt x="1031" y="272"/>
                  </a:moveTo>
                  <a:cubicBezTo>
                    <a:pt x="1032" y="267"/>
                    <a:pt x="1033" y="262"/>
                    <a:pt x="1034" y="257"/>
                  </a:cubicBezTo>
                  <a:cubicBezTo>
                    <a:pt x="1026" y="256"/>
                    <a:pt x="1026" y="256"/>
                    <a:pt x="1026" y="256"/>
                  </a:cubicBezTo>
                  <a:cubicBezTo>
                    <a:pt x="1025" y="261"/>
                    <a:pt x="1024" y="266"/>
                    <a:pt x="1023" y="270"/>
                  </a:cubicBezTo>
                  <a:lnTo>
                    <a:pt x="1031" y="272"/>
                  </a:lnTo>
                  <a:close/>
                  <a:moveTo>
                    <a:pt x="1025" y="294"/>
                  </a:moveTo>
                  <a:cubicBezTo>
                    <a:pt x="1026" y="290"/>
                    <a:pt x="1028" y="285"/>
                    <a:pt x="1029" y="280"/>
                  </a:cubicBezTo>
                  <a:cubicBezTo>
                    <a:pt x="1022" y="278"/>
                    <a:pt x="1022" y="278"/>
                    <a:pt x="1022" y="278"/>
                  </a:cubicBezTo>
                  <a:cubicBezTo>
                    <a:pt x="1020" y="282"/>
                    <a:pt x="1019" y="287"/>
                    <a:pt x="1017" y="292"/>
                  </a:cubicBezTo>
                  <a:lnTo>
                    <a:pt x="1025" y="294"/>
                  </a:lnTo>
                  <a:close/>
                  <a:moveTo>
                    <a:pt x="1016" y="316"/>
                  </a:moveTo>
                  <a:cubicBezTo>
                    <a:pt x="1018" y="311"/>
                    <a:pt x="1020" y="307"/>
                    <a:pt x="1022" y="302"/>
                  </a:cubicBezTo>
                  <a:cubicBezTo>
                    <a:pt x="1015" y="299"/>
                    <a:pt x="1015" y="299"/>
                    <a:pt x="1015" y="299"/>
                  </a:cubicBezTo>
                  <a:cubicBezTo>
                    <a:pt x="1013" y="304"/>
                    <a:pt x="1011" y="308"/>
                    <a:pt x="1009" y="313"/>
                  </a:cubicBezTo>
                  <a:cubicBezTo>
                    <a:pt x="1016" y="316"/>
                    <a:pt x="1016" y="316"/>
                    <a:pt x="1016" y="316"/>
                  </a:cubicBezTo>
                  <a:close/>
                  <a:moveTo>
                    <a:pt x="1005" y="336"/>
                  </a:moveTo>
                  <a:cubicBezTo>
                    <a:pt x="1008" y="332"/>
                    <a:pt x="1010" y="328"/>
                    <a:pt x="1013" y="323"/>
                  </a:cubicBezTo>
                  <a:cubicBezTo>
                    <a:pt x="1006" y="319"/>
                    <a:pt x="1006" y="319"/>
                    <a:pt x="1006" y="319"/>
                  </a:cubicBezTo>
                  <a:cubicBezTo>
                    <a:pt x="1003" y="324"/>
                    <a:pt x="1001" y="328"/>
                    <a:pt x="998" y="332"/>
                  </a:cubicBezTo>
                  <a:cubicBezTo>
                    <a:pt x="1005" y="336"/>
                    <a:pt x="1005" y="336"/>
                    <a:pt x="1005" y="336"/>
                  </a:cubicBezTo>
                  <a:close/>
                  <a:moveTo>
                    <a:pt x="992" y="356"/>
                  </a:moveTo>
                  <a:cubicBezTo>
                    <a:pt x="995" y="352"/>
                    <a:pt x="998" y="347"/>
                    <a:pt x="1001" y="343"/>
                  </a:cubicBezTo>
                  <a:cubicBezTo>
                    <a:pt x="994" y="339"/>
                    <a:pt x="994" y="339"/>
                    <a:pt x="994" y="339"/>
                  </a:cubicBezTo>
                  <a:cubicBezTo>
                    <a:pt x="992" y="343"/>
                    <a:pt x="989" y="347"/>
                    <a:pt x="986" y="351"/>
                  </a:cubicBezTo>
                  <a:lnTo>
                    <a:pt x="992" y="356"/>
                  </a:lnTo>
                  <a:close/>
                  <a:moveTo>
                    <a:pt x="977" y="373"/>
                  </a:moveTo>
                  <a:cubicBezTo>
                    <a:pt x="980" y="370"/>
                    <a:pt x="984" y="366"/>
                    <a:pt x="987" y="362"/>
                  </a:cubicBezTo>
                  <a:cubicBezTo>
                    <a:pt x="981" y="357"/>
                    <a:pt x="981" y="357"/>
                    <a:pt x="981" y="357"/>
                  </a:cubicBezTo>
                  <a:cubicBezTo>
                    <a:pt x="978" y="361"/>
                    <a:pt x="975" y="364"/>
                    <a:pt x="971" y="368"/>
                  </a:cubicBezTo>
                  <a:cubicBezTo>
                    <a:pt x="977" y="373"/>
                    <a:pt x="977" y="373"/>
                    <a:pt x="977" y="373"/>
                  </a:cubicBezTo>
                  <a:close/>
                  <a:moveTo>
                    <a:pt x="960" y="389"/>
                  </a:moveTo>
                  <a:cubicBezTo>
                    <a:pt x="964" y="386"/>
                    <a:pt x="968" y="382"/>
                    <a:pt x="971" y="379"/>
                  </a:cubicBezTo>
                  <a:cubicBezTo>
                    <a:pt x="966" y="373"/>
                    <a:pt x="966" y="373"/>
                    <a:pt x="966" y="373"/>
                  </a:cubicBezTo>
                  <a:cubicBezTo>
                    <a:pt x="962" y="377"/>
                    <a:pt x="959" y="380"/>
                    <a:pt x="955" y="383"/>
                  </a:cubicBezTo>
                  <a:cubicBezTo>
                    <a:pt x="960" y="389"/>
                    <a:pt x="960" y="389"/>
                    <a:pt x="960" y="389"/>
                  </a:cubicBezTo>
                  <a:close/>
                  <a:moveTo>
                    <a:pt x="941" y="403"/>
                  </a:moveTo>
                  <a:cubicBezTo>
                    <a:pt x="946" y="400"/>
                    <a:pt x="950" y="397"/>
                    <a:pt x="954" y="394"/>
                  </a:cubicBezTo>
                  <a:cubicBezTo>
                    <a:pt x="949" y="388"/>
                    <a:pt x="949" y="388"/>
                    <a:pt x="949" y="388"/>
                  </a:cubicBezTo>
                  <a:cubicBezTo>
                    <a:pt x="945" y="391"/>
                    <a:pt x="941" y="394"/>
                    <a:pt x="937" y="397"/>
                  </a:cubicBezTo>
                  <a:cubicBezTo>
                    <a:pt x="941" y="403"/>
                    <a:pt x="941" y="403"/>
                    <a:pt x="941" y="403"/>
                  </a:cubicBezTo>
                  <a:close/>
                  <a:moveTo>
                    <a:pt x="921" y="415"/>
                  </a:moveTo>
                  <a:cubicBezTo>
                    <a:pt x="926" y="413"/>
                    <a:pt x="930" y="410"/>
                    <a:pt x="935" y="407"/>
                  </a:cubicBezTo>
                  <a:cubicBezTo>
                    <a:pt x="931" y="401"/>
                    <a:pt x="931" y="401"/>
                    <a:pt x="931" y="401"/>
                  </a:cubicBezTo>
                  <a:cubicBezTo>
                    <a:pt x="927" y="404"/>
                    <a:pt x="922" y="406"/>
                    <a:pt x="918" y="408"/>
                  </a:cubicBezTo>
                  <a:cubicBezTo>
                    <a:pt x="921" y="415"/>
                    <a:pt x="921" y="415"/>
                    <a:pt x="921" y="415"/>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2"/>
                  </a:moveTo>
                  <a:cubicBezTo>
                    <a:pt x="883" y="431"/>
                    <a:pt x="888" y="429"/>
                    <a:pt x="893" y="428"/>
                  </a:cubicBezTo>
                  <a:cubicBezTo>
                    <a:pt x="890" y="420"/>
                    <a:pt x="890" y="420"/>
                    <a:pt x="890" y="420"/>
                  </a:cubicBezTo>
                  <a:cubicBezTo>
                    <a:pt x="886" y="422"/>
                    <a:pt x="881" y="424"/>
                    <a:pt x="876" y="425"/>
                  </a:cubicBezTo>
                  <a:lnTo>
                    <a:pt x="878" y="432"/>
                  </a:lnTo>
                  <a:close/>
                  <a:moveTo>
                    <a:pt x="856" y="437"/>
                  </a:moveTo>
                  <a:cubicBezTo>
                    <a:pt x="861" y="436"/>
                    <a:pt x="866" y="435"/>
                    <a:pt x="871" y="434"/>
                  </a:cubicBezTo>
                  <a:cubicBezTo>
                    <a:pt x="869" y="427"/>
                    <a:pt x="869" y="427"/>
                    <a:pt x="869" y="427"/>
                  </a:cubicBezTo>
                  <a:cubicBezTo>
                    <a:pt x="864" y="428"/>
                    <a:pt x="859" y="429"/>
                    <a:pt x="854" y="430"/>
                  </a:cubicBezTo>
                  <a:cubicBezTo>
                    <a:pt x="856" y="437"/>
                    <a:pt x="856" y="437"/>
                    <a:pt x="856" y="437"/>
                  </a:cubicBezTo>
                  <a:close/>
                  <a:moveTo>
                    <a:pt x="832" y="440"/>
                  </a:moveTo>
                  <a:cubicBezTo>
                    <a:pt x="838" y="439"/>
                    <a:pt x="843" y="439"/>
                    <a:pt x="848" y="438"/>
                  </a:cubicBezTo>
                  <a:cubicBezTo>
                    <a:pt x="847" y="431"/>
                    <a:pt x="847" y="431"/>
                    <a:pt x="847" y="431"/>
                  </a:cubicBezTo>
                  <a:cubicBezTo>
                    <a:pt x="842" y="431"/>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lnTo>
                    <a:pt x="16" y="306"/>
                  </a:lnTo>
                  <a:close/>
                  <a:moveTo>
                    <a:pt x="8" y="284"/>
                  </a:moveTo>
                  <a:cubicBezTo>
                    <a:pt x="10" y="289"/>
                    <a:pt x="11" y="294"/>
                    <a:pt x="13" y="299"/>
                  </a:cubicBezTo>
                  <a:cubicBezTo>
                    <a:pt x="20" y="296"/>
                    <a:pt x="20" y="296"/>
                    <a:pt x="20" y="296"/>
                  </a:cubicBezTo>
                  <a:cubicBezTo>
                    <a:pt x="19" y="292"/>
                    <a:pt x="17" y="287"/>
                    <a:pt x="16" y="282"/>
                  </a:cubicBezTo>
                  <a:lnTo>
                    <a:pt x="8" y="284"/>
                  </a:ln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4" name="Freeform 75">
              <a:extLst>
                <a:ext uri="{FF2B5EF4-FFF2-40B4-BE49-F238E27FC236}">
                  <a16:creationId xmlns:a16="http://schemas.microsoft.com/office/drawing/2014/main" id="{3800CF30-7830-48C9-90CF-4A6CE6F2D948}"/>
                </a:ext>
              </a:extLst>
            </p:cNvPr>
            <p:cNvSpPr>
              <a:spLocks/>
            </p:cNvSpPr>
            <p:nvPr/>
          </p:nvSpPr>
          <p:spPr bwMode="auto">
            <a:xfrm>
              <a:off x="5251660" y="4992836"/>
              <a:ext cx="441987" cy="482451"/>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5" name="Freeform 76">
              <a:extLst>
                <a:ext uri="{FF2B5EF4-FFF2-40B4-BE49-F238E27FC236}">
                  <a16:creationId xmlns:a16="http://schemas.microsoft.com/office/drawing/2014/main" id="{8618ED56-CC8C-431F-918A-CC1BFE7C3E37}"/>
                </a:ext>
              </a:extLst>
            </p:cNvPr>
            <p:cNvSpPr>
              <a:spLocks/>
            </p:cNvSpPr>
            <p:nvPr/>
          </p:nvSpPr>
          <p:spPr bwMode="auto">
            <a:xfrm>
              <a:off x="5251660" y="4992836"/>
              <a:ext cx="441987" cy="482451"/>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6" name="Freeform 77">
              <a:extLst>
                <a:ext uri="{FF2B5EF4-FFF2-40B4-BE49-F238E27FC236}">
                  <a16:creationId xmlns:a16="http://schemas.microsoft.com/office/drawing/2014/main" id="{E38FFC88-57FB-429D-BB83-45A217174E14}"/>
                </a:ext>
              </a:extLst>
            </p:cNvPr>
            <p:cNvSpPr>
              <a:spLocks/>
            </p:cNvSpPr>
            <p:nvPr/>
          </p:nvSpPr>
          <p:spPr bwMode="auto">
            <a:xfrm>
              <a:off x="5278117" y="5017737"/>
              <a:ext cx="389073" cy="432649"/>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7" name="Freeform 78">
              <a:extLst>
                <a:ext uri="{FF2B5EF4-FFF2-40B4-BE49-F238E27FC236}">
                  <a16:creationId xmlns:a16="http://schemas.microsoft.com/office/drawing/2014/main" id="{CB2AD8C4-DB6B-4CE6-852D-B77E7D2ACA9F}"/>
                </a:ext>
              </a:extLst>
            </p:cNvPr>
            <p:cNvSpPr>
              <a:spLocks/>
            </p:cNvSpPr>
            <p:nvPr/>
          </p:nvSpPr>
          <p:spPr bwMode="auto">
            <a:xfrm>
              <a:off x="5278117" y="5017737"/>
              <a:ext cx="389073" cy="432649"/>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FA68FF64-95DD-4C4A-91EA-A04F26201484}"/>
                </a:ext>
              </a:extLst>
            </p:cNvPr>
            <p:cNvSpPr>
              <a:spLocks noChangeArrowheads="1"/>
            </p:cNvSpPr>
            <p:nvPr/>
          </p:nvSpPr>
          <p:spPr bwMode="auto">
            <a:xfrm>
              <a:off x="5332588" y="5162471"/>
              <a:ext cx="65" cy="27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455" rtl="0" eaLnBrk="0" fontAlgn="base" latinLnBrk="0" hangingPunct="0">
                <a:lnSpc>
                  <a:spcPct val="100000"/>
                </a:lnSpc>
                <a:spcBef>
                  <a:spcPct val="0"/>
                </a:spcBef>
                <a:spcAft>
                  <a:spcPct val="0"/>
                </a:spcAft>
                <a:buClrTx/>
                <a:buSzTx/>
                <a:buFontTx/>
                <a:buNone/>
                <a:tabLst/>
                <a:defRPr/>
              </a:pPr>
              <a:endParaRPr kumimoji="0" lang="en-US" altLang="en-US" sz="1765"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 name="Freeform 19">
              <a:extLst>
                <a:ext uri="{FF2B5EF4-FFF2-40B4-BE49-F238E27FC236}">
                  <a16:creationId xmlns:a16="http://schemas.microsoft.com/office/drawing/2014/main" id="{0CF8BDAD-23AA-402C-AFBA-18A1A7D48DDC}"/>
                </a:ext>
              </a:extLst>
            </p:cNvPr>
            <p:cNvSpPr>
              <a:spLocks noEditPoints="1"/>
            </p:cNvSpPr>
            <p:nvPr/>
          </p:nvSpPr>
          <p:spPr bwMode="auto">
            <a:xfrm>
              <a:off x="8432723" y="5184260"/>
              <a:ext cx="289471" cy="29571"/>
            </a:xfrm>
            <a:custGeom>
              <a:avLst/>
              <a:gdLst>
                <a:gd name="T0" fmla="*/ 168 w 186"/>
                <a:gd name="T1" fmla="*/ 19 h 19"/>
                <a:gd name="T2" fmla="*/ 186 w 186"/>
                <a:gd name="T3" fmla="*/ 19 h 19"/>
                <a:gd name="T4" fmla="*/ 186 w 186"/>
                <a:gd name="T5" fmla="*/ 0 h 19"/>
                <a:gd name="T6" fmla="*/ 168 w 186"/>
                <a:gd name="T7" fmla="*/ 0 h 19"/>
                <a:gd name="T8" fmla="*/ 168 w 186"/>
                <a:gd name="T9" fmla="*/ 19 h 19"/>
                <a:gd name="T10" fmla="*/ 168 w 186"/>
                <a:gd name="T11" fmla="*/ 19 h 19"/>
                <a:gd name="T12" fmla="*/ 168 w 186"/>
                <a:gd name="T13" fmla="*/ 19 h 19"/>
                <a:gd name="T14" fmla="*/ 168 w 186"/>
                <a:gd name="T15" fmla="*/ 0 h 19"/>
                <a:gd name="T16" fmla="*/ 168 w 186"/>
                <a:gd name="T17" fmla="*/ 0 h 19"/>
                <a:gd name="T18" fmla="*/ 168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8" y="19"/>
                  </a:moveTo>
                  <a:lnTo>
                    <a:pt x="186" y="19"/>
                  </a:lnTo>
                  <a:lnTo>
                    <a:pt x="186"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7" name="Freeform 20">
              <a:extLst>
                <a:ext uri="{FF2B5EF4-FFF2-40B4-BE49-F238E27FC236}">
                  <a16:creationId xmlns:a16="http://schemas.microsoft.com/office/drawing/2014/main" id="{4B51CDBE-7536-4DFC-8735-5201960A32CF}"/>
                </a:ext>
              </a:extLst>
            </p:cNvPr>
            <p:cNvSpPr>
              <a:spLocks/>
            </p:cNvSpPr>
            <p:nvPr/>
          </p:nvSpPr>
          <p:spPr bwMode="auto">
            <a:xfrm>
              <a:off x="8700406" y="5125121"/>
              <a:ext cx="129173" cy="147848"/>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7" name="Rectangle 196">
              <a:extLst>
                <a:ext uri="{FF2B5EF4-FFF2-40B4-BE49-F238E27FC236}">
                  <a16:creationId xmlns:a16="http://schemas.microsoft.com/office/drawing/2014/main" id="{88D8F35F-24A6-4314-A0B8-BA0E9C144A71}"/>
                </a:ext>
              </a:extLst>
            </p:cNvPr>
            <p:cNvSpPr>
              <a:spLocks noChangeArrowheads="1"/>
            </p:cNvSpPr>
            <p:nvPr/>
          </p:nvSpPr>
          <p:spPr bwMode="auto">
            <a:xfrm>
              <a:off x="5273736" y="6069791"/>
              <a:ext cx="222336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455">
                <a:defRPr/>
              </a:pPr>
              <a:r>
                <a:rPr lang="en-US" altLang="en-US" sz="1400" kern="0" dirty="0">
                  <a:gradFill>
                    <a:gsLst>
                      <a:gs pos="92035">
                        <a:schemeClr val="tx2"/>
                      </a:gs>
                      <a:gs pos="77876">
                        <a:schemeClr val="tx2"/>
                      </a:gs>
                    </a:gsLst>
                    <a:lin ang="5400000" scaled="0"/>
                  </a:gradFill>
                  <a:latin typeface="+mj-lt"/>
                </a:rPr>
                <a:t>Transform CSV to </a:t>
              </a:r>
              <a:r>
                <a:rPr lang="en-US" altLang="en-US" sz="1400" kern="0" dirty="0" err="1">
                  <a:gradFill>
                    <a:gsLst>
                      <a:gs pos="92035">
                        <a:schemeClr val="tx2"/>
                      </a:gs>
                      <a:gs pos="77876">
                        <a:schemeClr val="tx2"/>
                      </a:gs>
                    </a:gsLst>
                    <a:lin ang="5400000" scaled="0"/>
                  </a:gradFill>
                  <a:latin typeface="+mj-lt"/>
                </a:rPr>
                <a:t>datarows</a:t>
              </a:r>
              <a:endParaRPr lang="en-US" altLang="en-US" sz="1400" kern="0" dirty="0">
                <a:gradFill>
                  <a:gsLst>
                    <a:gs pos="92035">
                      <a:schemeClr val="tx2"/>
                    </a:gs>
                    <a:gs pos="77876">
                      <a:schemeClr val="tx2"/>
                    </a:gs>
                  </a:gsLst>
                  <a:lin ang="5400000" scaled="0"/>
                </a:gradFill>
                <a:latin typeface="+mj-lt"/>
              </a:endParaRPr>
            </a:p>
          </p:txBody>
        </p:sp>
      </p:grpSp>
      <p:grpSp>
        <p:nvGrpSpPr>
          <p:cNvPr id="67" name="Group 66">
            <a:extLst>
              <a:ext uri="{FF2B5EF4-FFF2-40B4-BE49-F238E27FC236}">
                <a16:creationId xmlns:a16="http://schemas.microsoft.com/office/drawing/2014/main" id="{E70C4E35-FCCE-4804-A978-D7875CE3D972}"/>
              </a:ext>
            </a:extLst>
          </p:cNvPr>
          <p:cNvGrpSpPr/>
          <p:nvPr/>
        </p:nvGrpSpPr>
        <p:grpSpPr>
          <a:xfrm>
            <a:off x="2601293" y="4174227"/>
            <a:ext cx="1736823" cy="2326451"/>
            <a:chOff x="2601293" y="4174227"/>
            <a:chExt cx="1736823" cy="2326451"/>
          </a:xfrm>
        </p:grpSpPr>
        <p:sp>
          <p:nvSpPr>
            <p:cNvPr id="113" name="Freeform 13">
              <a:extLst>
                <a:ext uri="{FF2B5EF4-FFF2-40B4-BE49-F238E27FC236}">
                  <a16:creationId xmlns:a16="http://schemas.microsoft.com/office/drawing/2014/main" id="{BB6A277C-FE8A-4332-BC0C-4EBC1B8A3ED2}"/>
                </a:ext>
              </a:extLst>
            </p:cNvPr>
            <p:cNvSpPr>
              <a:spLocks noEditPoints="1"/>
            </p:cNvSpPr>
            <p:nvPr/>
          </p:nvSpPr>
          <p:spPr bwMode="auto">
            <a:xfrm>
              <a:off x="3178678" y="4174227"/>
              <a:ext cx="29570" cy="294140"/>
            </a:xfrm>
            <a:custGeom>
              <a:avLst/>
              <a:gdLst>
                <a:gd name="T0" fmla="*/ 0 w 19"/>
                <a:gd name="T1" fmla="*/ 168 h 189"/>
                <a:gd name="T2" fmla="*/ 0 w 19"/>
                <a:gd name="T3" fmla="*/ 189 h 189"/>
                <a:gd name="T4" fmla="*/ 19 w 19"/>
                <a:gd name="T5" fmla="*/ 189 h 189"/>
                <a:gd name="T6" fmla="*/ 19 w 19"/>
                <a:gd name="T7" fmla="*/ 168 h 189"/>
                <a:gd name="T8" fmla="*/ 0 w 19"/>
                <a:gd name="T9" fmla="*/ 168 h 189"/>
                <a:gd name="T10" fmla="*/ 0 w 19"/>
                <a:gd name="T11" fmla="*/ 168 h 189"/>
                <a:gd name="T12" fmla="*/ 0 w 19"/>
                <a:gd name="T13" fmla="*/ 168 h 189"/>
                <a:gd name="T14" fmla="*/ 19 w 19"/>
                <a:gd name="T15" fmla="*/ 168 h 189"/>
                <a:gd name="T16" fmla="*/ 19 w 19"/>
                <a:gd name="T17" fmla="*/ 168 h 189"/>
                <a:gd name="T18" fmla="*/ 0 w 19"/>
                <a:gd name="T19" fmla="*/ 168 h 189"/>
                <a:gd name="T20" fmla="*/ 0 w 19"/>
                <a:gd name="T21" fmla="*/ 111 h 189"/>
                <a:gd name="T22" fmla="*/ 0 w 19"/>
                <a:gd name="T23" fmla="*/ 149 h 189"/>
                <a:gd name="T24" fmla="*/ 19 w 19"/>
                <a:gd name="T25" fmla="*/ 149 h 189"/>
                <a:gd name="T26" fmla="*/ 19 w 19"/>
                <a:gd name="T27" fmla="*/ 111 h 189"/>
                <a:gd name="T28" fmla="*/ 0 w 19"/>
                <a:gd name="T29" fmla="*/ 111 h 189"/>
                <a:gd name="T30" fmla="*/ 0 w 19"/>
                <a:gd name="T31" fmla="*/ 111 h 189"/>
                <a:gd name="T32" fmla="*/ 0 w 19"/>
                <a:gd name="T33" fmla="*/ 111 h 189"/>
                <a:gd name="T34" fmla="*/ 19 w 19"/>
                <a:gd name="T35" fmla="*/ 111 h 189"/>
                <a:gd name="T36" fmla="*/ 19 w 19"/>
                <a:gd name="T37" fmla="*/ 111 h 189"/>
                <a:gd name="T38" fmla="*/ 0 w 19"/>
                <a:gd name="T39" fmla="*/ 111 h 189"/>
                <a:gd name="T40" fmla="*/ 0 w 19"/>
                <a:gd name="T41" fmla="*/ 57 h 189"/>
                <a:gd name="T42" fmla="*/ 0 w 19"/>
                <a:gd name="T43" fmla="*/ 94 h 189"/>
                <a:gd name="T44" fmla="*/ 19 w 19"/>
                <a:gd name="T45" fmla="*/ 94 h 189"/>
                <a:gd name="T46" fmla="*/ 19 w 19"/>
                <a:gd name="T47" fmla="*/ 57 h 189"/>
                <a:gd name="T48" fmla="*/ 0 w 19"/>
                <a:gd name="T49" fmla="*/ 57 h 189"/>
                <a:gd name="T50" fmla="*/ 0 w 19"/>
                <a:gd name="T51" fmla="*/ 57 h 189"/>
                <a:gd name="T52" fmla="*/ 0 w 19"/>
                <a:gd name="T53" fmla="*/ 57 h 189"/>
                <a:gd name="T54" fmla="*/ 19 w 19"/>
                <a:gd name="T55" fmla="*/ 57 h 189"/>
                <a:gd name="T56" fmla="*/ 19 w 19"/>
                <a:gd name="T57" fmla="*/ 57 h 189"/>
                <a:gd name="T58" fmla="*/ 0 w 19"/>
                <a:gd name="T59" fmla="*/ 57 h 189"/>
                <a:gd name="T60" fmla="*/ 0 w 19"/>
                <a:gd name="T61" fmla="*/ 0 h 189"/>
                <a:gd name="T62" fmla="*/ 0 w 19"/>
                <a:gd name="T63" fmla="*/ 38 h 189"/>
                <a:gd name="T64" fmla="*/ 19 w 19"/>
                <a:gd name="T65" fmla="*/ 38 h 189"/>
                <a:gd name="T66" fmla="*/ 19 w 19"/>
                <a:gd name="T67" fmla="*/ 0 h 189"/>
                <a:gd name="T68" fmla="*/ 0 w 19"/>
                <a:gd name="T69"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0" y="168"/>
                  </a:moveTo>
                  <a:lnTo>
                    <a:pt x="0" y="189"/>
                  </a:lnTo>
                  <a:lnTo>
                    <a:pt x="19" y="189"/>
                  </a:lnTo>
                  <a:lnTo>
                    <a:pt x="19" y="168"/>
                  </a:lnTo>
                  <a:lnTo>
                    <a:pt x="0" y="168"/>
                  </a:lnTo>
                  <a:close/>
                  <a:moveTo>
                    <a:pt x="0" y="168"/>
                  </a:moveTo>
                  <a:lnTo>
                    <a:pt x="0" y="168"/>
                  </a:lnTo>
                  <a:lnTo>
                    <a:pt x="19" y="168"/>
                  </a:lnTo>
                  <a:lnTo>
                    <a:pt x="19" y="168"/>
                  </a:lnTo>
                  <a:lnTo>
                    <a:pt x="0" y="168"/>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7"/>
                  </a:moveTo>
                  <a:lnTo>
                    <a:pt x="0" y="94"/>
                  </a:lnTo>
                  <a:lnTo>
                    <a:pt x="19" y="94"/>
                  </a:lnTo>
                  <a:lnTo>
                    <a:pt x="19" y="57"/>
                  </a:lnTo>
                  <a:lnTo>
                    <a:pt x="0" y="57"/>
                  </a:lnTo>
                  <a:close/>
                  <a:moveTo>
                    <a:pt x="0" y="57"/>
                  </a:moveTo>
                  <a:lnTo>
                    <a:pt x="0" y="57"/>
                  </a:lnTo>
                  <a:lnTo>
                    <a:pt x="19" y="57"/>
                  </a:lnTo>
                  <a:lnTo>
                    <a:pt x="19" y="57"/>
                  </a:lnTo>
                  <a:lnTo>
                    <a:pt x="0" y="57"/>
                  </a:lnTo>
                  <a:close/>
                  <a:moveTo>
                    <a:pt x="0" y="0"/>
                  </a:moveTo>
                  <a:lnTo>
                    <a:pt x="0" y="38"/>
                  </a:lnTo>
                  <a:lnTo>
                    <a:pt x="19" y="38"/>
                  </a:lnTo>
                  <a:lnTo>
                    <a:pt x="19" y="0"/>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4" name="Freeform 14">
              <a:extLst>
                <a:ext uri="{FF2B5EF4-FFF2-40B4-BE49-F238E27FC236}">
                  <a16:creationId xmlns:a16="http://schemas.microsoft.com/office/drawing/2014/main" id="{D94725D3-E41D-4461-B57C-D963D8A0071F}"/>
                </a:ext>
              </a:extLst>
            </p:cNvPr>
            <p:cNvSpPr>
              <a:spLocks/>
            </p:cNvSpPr>
            <p:nvPr/>
          </p:nvSpPr>
          <p:spPr bwMode="auto">
            <a:xfrm>
              <a:off x="3121095" y="4446578"/>
              <a:ext cx="146292" cy="126060"/>
            </a:xfrm>
            <a:custGeom>
              <a:avLst/>
              <a:gdLst>
                <a:gd name="T0" fmla="*/ 0 w 94"/>
                <a:gd name="T1" fmla="*/ 0 h 81"/>
                <a:gd name="T2" fmla="*/ 47 w 94"/>
                <a:gd name="T3" fmla="*/ 81 h 81"/>
                <a:gd name="T4" fmla="*/ 94 w 94"/>
                <a:gd name="T5" fmla="*/ 0 h 81"/>
                <a:gd name="T6" fmla="*/ 0 w 94"/>
                <a:gd name="T7" fmla="*/ 0 h 81"/>
              </a:gdLst>
              <a:ahLst/>
              <a:cxnLst>
                <a:cxn ang="0">
                  <a:pos x="T0" y="T1"/>
                </a:cxn>
                <a:cxn ang="0">
                  <a:pos x="T2" y="T3"/>
                </a:cxn>
                <a:cxn ang="0">
                  <a:pos x="T4" y="T5"/>
                </a:cxn>
                <a:cxn ang="0">
                  <a:pos x="T6" y="T7"/>
                </a:cxn>
              </a:cxnLst>
              <a:rect l="0" t="0" r="r" b="b"/>
              <a:pathLst>
                <a:path w="94" h="81">
                  <a:moveTo>
                    <a:pt x="0" y="0"/>
                  </a:moveTo>
                  <a:lnTo>
                    <a:pt x="47" y="81"/>
                  </a:lnTo>
                  <a:lnTo>
                    <a:pt x="94" y="0"/>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5" name="Freeform 15">
              <a:extLst>
                <a:ext uri="{FF2B5EF4-FFF2-40B4-BE49-F238E27FC236}">
                  <a16:creationId xmlns:a16="http://schemas.microsoft.com/office/drawing/2014/main" id="{369E3F70-59D7-4E0D-A725-143D2203BD69}"/>
                </a:ext>
              </a:extLst>
            </p:cNvPr>
            <p:cNvSpPr>
              <a:spLocks noEditPoints="1"/>
            </p:cNvSpPr>
            <p:nvPr/>
          </p:nvSpPr>
          <p:spPr bwMode="auto">
            <a:xfrm>
              <a:off x="3941262" y="5184261"/>
              <a:ext cx="291027" cy="29570"/>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6" name="Freeform 16">
              <a:extLst>
                <a:ext uri="{FF2B5EF4-FFF2-40B4-BE49-F238E27FC236}">
                  <a16:creationId xmlns:a16="http://schemas.microsoft.com/office/drawing/2014/main" id="{D8C68099-6468-4663-81B9-FA1D5681DFAB}"/>
                </a:ext>
              </a:extLst>
            </p:cNvPr>
            <p:cNvSpPr>
              <a:spLocks/>
            </p:cNvSpPr>
            <p:nvPr/>
          </p:nvSpPr>
          <p:spPr bwMode="auto">
            <a:xfrm>
              <a:off x="4210500" y="5125122"/>
              <a:ext cx="127616" cy="147848"/>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7" name="Freeform 63">
              <a:extLst>
                <a:ext uri="{FF2B5EF4-FFF2-40B4-BE49-F238E27FC236}">
                  <a16:creationId xmlns:a16="http://schemas.microsoft.com/office/drawing/2014/main" id="{4A3FB536-34F1-4EFA-BF17-923909913928}"/>
                </a:ext>
              </a:extLst>
            </p:cNvPr>
            <p:cNvSpPr>
              <a:spLocks noEditPoints="1"/>
            </p:cNvSpPr>
            <p:nvPr/>
          </p:nvSpPr>
          <p:spPr bwMode="auto">
            <a:xfrm>
              <a:off x="2601293" y="4704923"/>
              <a:ext cx="1178114" cy="1025597"/>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1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7 w 320"/>
                <a:gd name="T31" fmla="*/ 55 h 278"/>
                <a:gd name="T32" fmla="*/ 240 w 320"/>
                <a:gd name="T33" fmla="*/ 89 h 278"/>
                <a:gd name="T34" fmla="*/ 240 w 320"/>
                <a:gd name="T35" fmla="*/ 106 h 278"/>
                <a:gd name="T36" fmla="*/ 240 w 320"/>
                <a:gd name="T37" fmla="*/ 201 h 278"/>
                <a:gd name="T38" fmla="*/ 241 w 320"/>
                <a:gd name="T39"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1" y="201"/>
                  </a:moveTo>
                  <a:cubicBezTo>
                    <a:pt x="241"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7" y="55"/>
                    <a:pt x="207" y="55"/>
                    <a:pt x="207" y="55"/>
                  </a:cubicBezTo>
                  <a:cubicBezTo>
                    <a:pt x="240" y="89"/>
                    <a:pt x="240" y="89"/>
                    <a:pt x="240" y="89"/>
                  </a:cubicBezTo>
                  <a:cubicBezTo>
                    <a:pt x="240" y="106"/>
                    <a:pt x="240" y="106"/>
                    <a:pt x="240" y="106"/>
                  </a:cubicBezTo>
                  <a:cubicBezTo>
                    <a:pt x="240" y="201"/>
                    <a:pt x="240" y="201"/>
                    <a:pt x="240" y="201"/>
                  </a:cubicBezTo>
                  <a:cubicBezTo>
                    <a:pt x="241" y="201"/>
                    <a:pt x="241" y="201"/>
                    <a:pt x="241"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8" name="Freeform 64">
              <a:extLst>
                <a:ext uri="{FF2B5EF4-FFF2-40B4-BE49-F238E27FC236}">
                  <a16:creationId xmlns:a16="http://schemas.microsoft.com/office/drawing/2014/main" id="{BC9C5101-61A1-4747-84D7-730EEBCEB498}"/>
                </a:ext>
              </a:extLst>
            </p:cNvPr>
            <p:cNvSpPr>
              <a:spLocks/>
            </p:cNvSpPr>
            <p:nvPr/>
          </p:nvSpPr>
          <p:spPr bwMode="auto">
            <a:xfrm>
              <a:off x="3094638" y="5272970"/>
              <a:ext cx="51358" cy="126060"/>
            </a:xfrm>
            <a:custGeom>
              <a:avLst/>
              <a:gdLst>
                <a:gd name="T0" fmla="*/ 14 w 14"/>
                <a:gd name="T1" fmla="*/ 8 h 34"/>
                <a:gd name="T2" fmla="*/ 13 w 14"/>
                <a:gd name="T3" fmla="*/ 4 h 34"/>
                <a:gd name="T4" fmla="*/ 12 w 14"/>
                <a:gd name="T5" fmla="*/ 2 h 34"/>
                <a:gd name="T6" fmla="*/ 10 w 14"/>
                <a:gd name="T7" fmla="*/ 1 h 34"/>
                <a:gd name="T8" fmla="*/ 7 w 14"/>
                <a:gd name="T9" fmla="*/ 0 h 34"/>
                <a:gd name="T10" fmla="*/ 4 w 14"/>
                <a:gd name="T11" fmla="*/ 2 h 34"/>
                <a:gd name="T12" fmla="*/ 2 w 14"/>
                <a:gd name="T13" fmla="*/ 5 h 34"/>
                <a:gd name="T14" fmla="*/ 0 w 14"/>
                <a:gd name="T15" fmla="*/ 10 h 34"/>
                <a:gd name="T16" fmla="*/ 0 w 14"/>
                <a:gd name="T17" fmla="*/ 17 h 34"/>
                <a:gd name="T18" fmla="*/ 0 w 14"/>
                <a:gd name="T19" fmla="*/ 25 h 34"/>
                <a:gd name="T20" fmla="*/ 2 w 14"/>
                <a:gd name="T21" fmla="*/ 31 h 34"/>
                <a:gd name="T22" fmla="*/ 4 w 14"/>
                <a:gd name="T23" fmla="*/ 33 h 34"/>
                <a:gd name="T24" fmla="*/ 7 w 14"/>
                <a:gd name="T25" fmla="*/ 34 h 34"/>
                <a:gd name="T26" fmla="*/ 9 w 14"/>
                <a:gd name="T27" fmla="*/ 33 h 34"/>
                <a:gd name="T28" fmla="*/ 11 w 14"/>
                <a:gd name="T29" fmla="*/ 32 h 34"/>
                <a:gd name="T30" fmla="*/ 13 w 14"/>
                <a:gd name="T31" fmla="*/ 29 h 34"/>
                <a:gd name="T32" fmla="*/ 13 w 14"/>
                <a:gd name="T33" fmla="*/ 26 h 34"/>
                <a:gd name="T34" fmla="*/ 14 w 14"/>
                <a:gd name="T35" fmla="*/ 22 h 34"/>
                <a:gd name="T36" fmla="*/ 14 w 14"/>
                <a:gd name="T37" fmla="*/ 17 h 34"/>
                <a:gd name="T38" fmla="*/ 14 w 14"/>
                <a:gd name="T39" fmla="*/ 11 h 34"/>
                <a:gd name="T40" fmla="*/ 14 w 14"/>
                <a:gd name="T4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4">
                  <a:moveTo>
                    <a:pt x="14" y="8"/>
                  </a:moveTo>
                  <a:cubicBezTo>
                    <a:pt x="14" y="6"/>
                    <a:pt x="13" y="5"/>
                    <a:pt x="13" y="4"/>
                  </a:cubicBezTo>
                  <a:cubicBezTo>
                    <a:pt x="13" y="4"/>
                    <a:pt x="13" y="3"/>
                    <a:pt x="12" y="2"/>
                  </a:cubicBezTo>
                  <a:cubicBezTo>
                    <a:pt x="11" y="2"/>
                    <a:pt x="11" y="2"/>
                    <a:pt x="10" y="1"/>
                  </a:cubicBezTo>
                  <a:cubicBezTo>
                    <a:pt x="9" y="1"/>
                    <a:pt x="9" y="0"/>
                    <a:pt x="7" y="0"/>
                  </a:cubicBezTo>
                  <a:cubicBezTo>
                    <a:pt x="6" y="0"/>
                    <a:pt x="5" y="1"/>
                    <a:pt x="4" y="2"/>
                  </a:cubicBezTo>
                  <a:cubicBezTo>
                    <a:pt x="3" y="2"/>
                    <a:pt x="2" y="4"/>
                    <a:pt x="2" y="5"/>
                  </a:cubicBezTo>
                  <a:cubicBezTo>
                    <a:pt x="1" y="6"/>
                    <a:pt x="1" y="8"/>
                    <a:pt x="0" y="10"/>
                  </a:cubicBezTo>
                  <a:cubicBezTo>
                    <a:pt x="0" y="12"/>
                    <a:pt x="0" y="15"/>
                    <a:pt x="0" y="17"/>
                  </a:cubicBezTo>
                  <a:cubicBezTo>
                    <a:pt x="0" y="20"/>
                    <a:pt x="0" y="24"/>
                    <a:pt x="0" y="25"/>
                  </a:cubicBezTo>
                  <a:cubicBezTo>
                    <a:pt x="0" y="27"/>
                    <a:pt x="1" y="29"/>
                    <a:pt x="2" y="31"/>
                  </a:cubicBezTo>
                  <a:cubicBezTo>
                    <a:pt x="2" y="32"/>
                    <a:pt x="3" y="32"/>
                    <a:pt x="4" y="33"/>
                  </a:cubicBezTo>
                  <a:cubicBezTo>
                    <a:pt x="4" y="34"/>
                    <a:pt x="6" y="34"/>
                    <a:pt x="7" y="34"/>
                  </a:cubicBezTo>
                  <a:cubicBezTo>
                    <a:pt x="7" y="34"/>
                    <a:pt x="9" y="34"/>
                    <a:pt x="9" y="33"/>
                  </a:cubicBezTo>
                  <a:cubicBezTo>
                    <a:pt x="10" y="33"/>
                    <a:pt x="11" y="32"/>
                    <a:pt x="11" y="32"/>
                  </a:cubicBezTo>
                  <a:cubicBezTo>
                    <a:pt x="12" y="31"/>
                    <a:pt x="13" y="31"/>
                    <a:pt x="13" y="29"/>
                  </a:cubicBezTo>
                  <a:cubicBezTo>
                    <a:pt x="13" y="29"/>
                    <a:pt x="13" y="27"/>
                    <a:pt x="13" y="26"/>
                  </a:cubicBezTo>
                  <a:cubicBezTo>
                    <a:pt x="13" y="25"/>
                    <a:pt x="14" y="24"/>
                    <a:pt x="14" y="22"/>
                  </a:cubicBezTo>
                  <a:cubicBezTo>
                    <a:pt x="14" y="21"/>
                    <a:pt x="14" y="19"/>
                    <a:pt x="14" y="17"/>
                  </a:cubicBezTo>
                  <a:cubicBezTo>
                    <a:pt x="14" y="15"/>
                    <a:pt x="14" y="13"/>
                    <a:pt x="14" y="11"/>
                  </a:cubicBezTo>
                  <a:cubicBezTo>
                    <a:pt x="14" y="10"/>
                    <a:pt x="14" y="9"/>
                    <a:pt x="14" y="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9" name="Freeform 65">
              <a:extLst>
                <a:ext uri="{FF2B5EF4-FFF2-40B4-BE49-F238E27FC236}">
                  <a16:creationId xmlns:a16="http://schemas.microsoft.com/office/drawing/2014/main" id="{B1AC8CD0-B580-421C-8484-7C2707990F8A}"/>
                </a:ext>
              </a:extLst>
            </p:cNvPr>
            <p:cNvSpPr>
              <a:spLocks/>
            </p:cNvSpPr>
            <p:nvPr/>
          </p:nvSpPr>
          <p:spPr bwMode="auto">
            <a:xfrm>
              <a:off x="3234705" y="5036413"/>
              <a:ext cx="51358" cy="122948"/>
            </a:xfrm>
            <a:custGeom>
              <a:avLst/>
              <a:gdLst>
                <a:gd name="T0" fmla="*/ 14 w 14"/>
                <a:gd name="T1" fmla="*/ 7 h 33"/>
                <a:gd name="T2" fmla="*/ 13 w 14"/>
                <a:gd name="T3" fmla="*/ 4 h 33"/>
                <a:gd name="T4" fmla="*/ 12 w 14"/>
                <a:gd name="T5" fmla="*/ 2 h 33"/>
                <a:gd name="T6" fmla="*/ 10 w 14"/>
                <a:gd name="T7" fmla="*/ 0 h 33"/>
                <a:gd name="T8" fmla="*/ 7 w 14"/>
                <a:gd name="T9" fmla="*/ 0 h 33"/>
                <a:gd name="T10" fmla="*/ 3 w 14"/>
                <a:gd name="T11" fmla="*/ 1 h 33"/>
                <a:gd name="T12" fmla="*/ 1 w 14"/>
                <a:gd name="T13" fmla="*/ 4 h 33"/>
                <a:gd name="T14" fmla="*/ 0 w 14"/>
                <a:gd name="T15" fmla="*/ 9 h 33"/>
                <a:gd name="T16" fmla="*/ 0 w 14"/>
                <a:gd name="T17" fmla="*/ 16 h 33"/>
                <a:gd name="T18" fmla="*/ 0 w 14"/>
                <a:gd name="T19" fmla="*/ 25 h 33"/>
                <a:gd name="T20" fmla="*/ 1 w 14"/>
                <a:gd name="T21" fmla="*/ 30 h 33"/>
                <a:gd name="T22" fmla="*/ 3 w 14"/>
                <a:gd name="T23" fmla="*/ 32 h 33"/>
                <a:gd name="T24" fmla="*/ 7 w 14"/>
                <a:gd name="T25" fmla="*/ 33 h 33"/>
                <a:gd name="T26" fmla="*/ 9 w 14"/>
                <a:gd name="T27" fmla="*/ 32 h 33"/>
                <a:gd name="T28" fmla="*/ 11 w 14"/>
                <a:gd name="T29" fmla="*/ 31 h 33"/>
                <a:gd name="T30" fmla="*/ 12 w 14"/>
                <a:gd name="T31" fmla="*/ 29 h 33"/>
                <a:gd name="T32" fmla="*/ 13 w 14"/>
                <a:gd name="T33" fmla="*/ 25 h 33"/>
                <a:gd name="T34" fmla="*/ 14 w 14"/>
                <a:gd name="T35" fmla="*/ 22 h 33"/>
                <a:gd name="T36" fmla="*/ 14 w 14"/>
                <a:gd name="T37" fmla="*/ 16 h 33"/>
                <a:gd name="T38" fmla="*/ 14 w 14"/>
                <a:gd name="T39" fmla="*/ 11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6"/>
                    <a:pt x="13" y="4"/>
                    <a:pt x="13" y="4"/>
                  </a:cubicBezTo>
                  <a:cubicBezTo>
                    <a:pt x="12" y="3"/>
                    <a:pt x="12" y="2"/>
                    <a:pt x="12" y="2"/>
                  </a:cubicBezTo>
                  <a:cubicBezTo>
                    <a:pt x="11" y="1"/>
                    <a:pt x="10" y="1"/>
                    <a:pt x="10" y="0"/>
                  </a:cubicBezTo>
                  <a:cubicBezTo>
                    <a:pt x="9" y="0"/>
                    <a:pt x="8" y="0"/>
                    <a:pt x="7" y="0"/>
                  </a:cubicBezTo>
                  <a:cubicBezTo>
                    <a:pt x="6" y="0"/>
                    <a:pt x="5" y="0"/>
                    <a:pt x="3" y="1"/>
                  </a:cubicBezTo>
                  <a:cubicBezTo>
                    <a:pt x="3" y="2"/>
                    <a:pt x="1" y="3"/>
                    <a:pt x="1" y="4"/>
                  </a:cubicBezTo>
                  <a:cubicBezTo>
                    <a:pt x="1" y="6"/>
                    <a:pt x="1" y="8"/>
                    <a:pt x="0" y="9"/>
                  </a:cubicBezTo>
                  <a:cubicBezTo>
                    <a:pt x="0" y="11"/>
                    <a:pt x="0" y="14"/>
                    <a:pt x="0" y="16"/>
                  </a:cubicBezTo>
                  <a:cubicBezTo>
                    <a:pt x="0" y="20"/>
                    <a:pt x="0" y="23"/>
                    <a:pt x="0" y="25"/>
                  </a:cubicBezTo>
                  <a:cubicBezTo>
                    <a:pt x="0" y="27"/>
                    <a:pt x="1" y="29"/>
                    <a:pt x="1" y="30"/>
                  </a:cubicBezTo>
                  <a:cubicBezTo>
                    <a:pt x="2" y="31"/>
                    <a:pt x="3" y="32"/>
                    <a:pt x="3" y="32"/>
                  </a:cubicBezTo>
                  <a:cubicBezTo>
                    <a:pt x="4" y="33"/>
                    <a:pt x="5" y="33"/>
                    <a:pt x="7" y="33"/>
                  </a:cubicBezTo>
                  <a:cubicBezTo>
                    <a:pt x="7" y="33"/>
                    <a:pt x="8" y="33"/>
                    <a:pt x="9" y="32"/>
                  </a:cubicBezTo>
                  <a:cubicBezTo>
                    <a:pt x="10" y="32"/>
                    <a:pt x="10" y="32"/>
                    <a:pt x="11" y="31"/>
                  </a:cubicBezTo>
                  <a:cubicBezTo>
                    <a:pt x="12" y="31"/>
                    <a:pt x="12" y="30"/>
                    <a:pt x="12" y="29"/>
                  </a:cubicBezTo>
                  <a:cubicBezTo>
                    <a:pt x="13" y="28"/>
                    <a:pt x="13" y="27"/>
                    <a:pt x="13" y="25"/>
                  </a:cubicBezTo>
                  <a:cubicBezTo>
                    <a:pt x="13" y="24"/>
                    <a:pt x="14" y="23"/>
                    <a:pt x="14" y="22"/>
                  </a:cubicBezTo>
                  <a:cubicBezTo>
                    <a:pt x="14" y="20"/>
                    <a:pt x="14" y="18"/>
                    <a:pt x="14" y="16"/>
                  </a:cubicBezTo>
                  <a:cubicBezTo>
                    <a:pt x="14" y="15"/>
                    <a:pt x="14" y="12"/>
                    <a:pt x="14" y="11"/>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0" name="Freeform 66">
              <a:extLst>
                <a:ext uri="{FF2B5EF4-FFF2-40B4-BE49-F238E27FC236}">
                  <a16:creationId xmlns:a16="http://schemas.microsoft.com/office/drawing/2014/main" id="{572EED92-D369-4A97-89B4-3FA523468027}"/>
                </a:ext>
              </a:extLst>
            </p:cNvPr>
            <p:cNvSpPr>
              <a:spLocks noEditPoints="1"/>
            </p:cNvSpPr>
            <p:nvPr/>
          </p:nvSpPr>
          <p:spPr bwMode="auto">
            <a:xfrm>
              <a:off x="2940565" y="4952374"/>
              <a:ext cx="499571" cy="530696"/>
            </a:xfrm>
            <a:custGeom>
              <a:avLst/>
              <a:gdLst>
                <a:gd name="T0" fmla="*/ 96 w 136"/>
                <a:gd name="T1" fmla="*/ 0 h 144"/>
                <a:gd name="T2" fmla="*/ 0 w 136"/>
                <a:gd name="T3" fmla="*/ 10 h 144"/>
                <a:gd name="T4" fmla="*/ 9 w 136"/>
                <a:gd name="T5" fmla="*/ 144 h 144"/>
                <a:gd name="T6" fmla="*/ 136 w 136"/>
                <a:gd name="T7" fmla="*/ 134 h 144"/>
                <a:gd name="T8" fmla="*/ 110 w 136"/>
                <a:gd name="T9" fmla="*/ 28 h 144"/>
                <a:gd name="T10" fmla="*/ 35 w 136"/>
                <a:gd name="T11" fmla="*/ 25 h 144"/>
                <a:gd name="T12" fmla="*/ 36 w 136"/>
                <a:gd name="T13" fmla="*/ 23 h 144"/>
                <a:gd name="T14" fmla="*/ 47 w 136"/>
                <a:gd name="T15" fmla="*/ 16 h 144"/>
                <a:gd name="T16" fmla="*/ 48 w 136"/>
                <a:gd name="T17" fmla="*/ 16 h 144"/>
                <a:gd name="T18" fmla="*/ 51 w 136"/>
                <a:gd name="T19" fmla="*/ 16 h 144"/>
                <a:gd name="T20" fmla="*/ 55 w 136"/>
                <a:gd name="T21" fmla="*/ 16 h 144"/>
                <a:gd name="T22" fmla="*/ 55 w 136"/>
                <a:gd name="T23" fmla="*/ 18 h 144"/>
                <a:gd name="T24" fmla="*/ 63 w 136"/>
                <a:gd name="T25" fmla="*/ 57 h 144"/>
                <a:gd name="T26" fmla="*/ 64 w 136"/>
                <a:gd name="T27" fmla="*/ 57 h 144"/>
                <a:gd name="T28" fmla="*/ 64 w 136"/>
                <a:gd name="T29" fmla="*/ 61 h 144"/>
                <a:gd name="T30" fmla="*/ 64 w 136"/>
                <a:gd name="T31" fmla="*/ 64 h 144"/>
                <a:gd name="T32" fmla="*/ 63 w 136"/>
                <a:gd name="T33" fmla="*/ 64 h 144"/>
                <a:gd name="T34" fmla="*/ 36 w 136"/>
                <a:gd name="T35" fmla="*/ 64 h 144"/>
                <a:gd name="T36" fmla="*/ 35 w 136"/>
                <a:gd name="T37" fmla="*/ 63 h 144"/>
                <a:gd name="T38" fmla="*/ 35 w 136"/>
                <a:gd name="T39" fmla="*/ 59 h 144"/>
                <a:gd name="T40" fmla="*/ 36 w 136"/>
                <a:gd name="T41" fmla="*/ 57 h 144"/>
                <a:gd name="T42" fmla="*/ 46 w 136"/>
                <a:gd name="T43" fmla="*/ 57 h 144"/>
                <a:gd name="T44" fmla="*/ 38 w 136"/>
                <a:gd name="T45" fmla="*/ 31 h 144"/>
                <a:gd name="T46" fmla="*/ 36 w 136"/>
                <a:gd name="T47" fmla="*/ 31 h 144"/>
                <a:gd name="T48" fmla="*/ 35 w 136"/>
                <a:gd name="T49" fmla="*/ 28 h 144"/>
                <a:gd name="T50" fmla="*/ 65 w 136"/>
                <a:gd name="T51" fmla="*/ 114 h 144"/>
                <a:gd name="T52" fmla="*/ 56 w 136"/>
                <a:gd name="T53" fmla="*/ 127 h 144"/>
                <a:gd name="T54" fmla="*/ 40 w 136"/>
                <a:gd name="T55" fmla="*/ 127 h 144"/>
                <a:gd name="T56" fmla="*/ 32 w 136"/>
                <a:gd name="T57" fmla="*/ 115 h 144"/>
                <a:gd name="T58" fmla="*/ 32 w 136"/>
                <a:gd name="T59" fmla="*/ 95 h 144"/>
                <a:gd name="T60" fmla="*/ 40 w 136"/>
                <a:gd name="T61" fmla="*/ 82 h 144"/>
                <a:gd name="T62" fmla="*/ 57 w 136"/>
                <a:gd name="T63" fmla="*/ 82 h 144"/>
                <a:gd name="T64" fmla="*/ 65 w 136"/>
                <a:gd name="T65" fmla="*/ 94 h 144"/>
                <a:gd name="T66" fmla="*/ 65 w 136"/>
                <a:gd name="T67" fmla="*/ 114 h 144"/>
                <a:gd name="T68" fmla="*/ 102 w 136"/>
                <a:gd name="T69" fmla="*/ 127 h 144"/>
                <a:gd name="T70" fmla="*/ 101 w 136"/>
                <a:gd name="T71" fmla="*/ 128 h 144"/>
                <a:gd name="T72" fmla="*/ 74 w 136"/>
                <a:gd name="T73" fmla="*/ 128 h 144"/>
                <a:gd name="T74" fmla="*/ 73 w 136"/>
                <a:gd name="T75" fmla="*/ 126 h 144"/>
                <a:gd name="T76" fmla="*/ 73 w 136"/>
                <a:gd name="T77" fmla="*/ 122 h 144"/>
                <a:gd name="T78" fmla="*/ 74 w 136"/>
                <a:gd name="T79" fmla="*/ 120 h 144"/>
                <a:gd name="T80" fmla="*/ 83 w 136"/>
                <a:gd name="T81" fmla="*/ 120 h 144"/>
                <a:gd name="T82" fmla="*/ 76 w 136"/>
                <a:gd name="T83" fmla="*/ 94 h 144"/>
                <a:gd name="T84" fmla="*/ 74 w 136"/>
                <a:gd name="T85" fmla="*/ 95 h 144"/>
                <a:gd name="T86" fmla="*/ 73 w 136"/>
                <a:gd name="T87" fmla="*/ 91 h 144"/>
                <a:gd name="T88" fmla="*/ 73 w 136"/>
                <a:gd name="T89" fmla="*/ 89 h 144"/>
                <a:gd name="T90" fmla="*/ 74 w 136"/>
                <a:gd name="T91" fmla="*/ 87 h 144"/>
                <a:gd name="T92" fmla="*/ 85 w 136"/>
                <a:gd name="T93" fmla="*/ 81 h 144"/>
                <a:gd name="T94" fmla="*/ 87 w 136"/>
                <a:gd name="T95" fmla="*/ 81 h 144"/>
                <a:gd name="T96" fmla="*/ 91 w 136"/>
                <a:gd name="T97" fmla="*/ 81 h 144"/>
                <a:gd name="T98" fmla="*/ 93 w 136"/>
                <a:gd name="T99" fmla="*/ 82 h 144"/>
                <a:gd name="T100" fmla="*/ 93 w 136"/>
                <a:gd name="T101" fmla="*/ 121 h 144"/>
                <a:gd name="T102" fmla="*/ 101 w 136"/>
                <a:gd name="T103" fmla="*/ 121 h 144"/>
                <a:gd name="T104" fmla="*/ 102 w 136"/>
                <a:gd name="T105" fmla="*/ 123 h 144"/>
                <a:gd name="T106" fmla="*/ 102 w 136"/>
                <a:gd name="T107" fmla="*/ 126 h 144"/>
                <a:gd name="T108" fmla="*/ 99 w 136"/>
                <a:gd name="T109" fmla="*/ 57 h 144"/>
                <a:gd name="T110" fmla="*/ 86 w 136"/>
                <a:gd name="T111" fmla="*/ 64 h 144"/>
                <a:gd name="T112" fmla="*/ 72 w 136"/>
                <a:gd name="T113" fmla="*/ 58 h 144"/>
                <a:gd name="T114" fmla="*/ 69 w 136"/>
                <a:gd name="T115" fmla="*/ 40 h 144"/>
                <a:gd name="T116" fmla="*/ 73 w 136"/>
                <a:gd name="T117" fmla="*/ 22 h 144"/>
                <a:gd name="T118" fmla="*/ 87 w 136"/>
                <a:gd name="T119" fmla="*/ 15 h 144"/>
                <a:gd name="T120" fmla="*/ 100 w 136"/>
                <a:gd name="T121" fmla="*/ 22 h 144"/>
                <a:gd name="T122" fmla="*/ 103 w 136"/>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44">
                  <a:moveTo>
                    <a:pt x="110" y="0"/>
                  </a:moveTo>
                  <a:cubicBezTo>
                    <a:pt x="106" y="0"/>
                    <a:pt x="101" y="0"/>
                    <a:pt x="96" y="0"/>
                  </a:cubicBezTo>
                  <a:cubicBezTo>
                    <a:pt x="9" y="0"/>
                    <a:pt x="9" y="0"/>
                    <a:pt x="9" y="0"/>
                  </a:cubicBezTo>
                  <a:cubicBezTo>
                    <a:pt x="4" y="0"/>
                    <a:pt x="0" y="5"/>
                    <a:pt x="0" y="10"/>
                  </a:cubicBezTo>
                  <a:cubicBezTo>
                    <a:pt x="0" y="134"/>
                    <a:pt x="0" y="134"/>
                    <a:pt x="0" y="134"/>
                  </a:cubicBezTo>
                  <a:cubicBezTo>
                    <a:pt x="0" y="139"/>
                    <a:pt x="4" y="144"/>
                    <a:pt x="9" y="144"/>
                  </a:cubicBezTo>
                  <a:cubicBezTo>
                    <a:pt x="127" y="144"/>
                    <a:pt x="127" y="144"/>
                    <a:pt x="127" y="144"/>
                  </a:cubicBezTo>
                  <a:cubicBezTo>
                    <a:pt x="132" y="144"/>
                    <a:pt x="136" y="139"/>
                    <a:pt x="136" y="134"/>
                  </a:cubicBezTo>
                  <a:cubicBezTo>
                    <a:pt x="136" y="28"/>
                    <a:pt x="136" y="28"/>
                    <a:pt x="136" y="28"/>
                  </a:cubicBezTo>
                  <a:cubicBezTo>
                    <a:pt x="110" y="28"/>
                    <a:pt x="110" y="28"/>
                    <a:pt x="110" y="28"/>
                  </a:cubicBezTo>
                  <a:cubicBezTo>
                    <a:pt x="110" y="0"/>
                    <a:pt x="110" y="0"/>
                    <a:pt x="110" y="0"/>
                  </a:cubicBezTo>
                  <a:close/>
                  <a:moveTo>
                    <a:pt x="35" y="25"/>
                  </a:moveTo>
                  <a:cubicBezTo>
                    <a:pt x="35" y="25"/>
                    <a:pt x="35" y="25"/>
                    <a:pt x="35" y="24"/>
                  </a:cubicBezTo>
                  <a:cubicBezTo>
                    <a:pt x="35" y="24"/>
                    <a:pt x="35" y="23"/>
                    <a:pt x="36" y="23"/>
                  </a:cubicBezTo>
                  <a:cubicBezTo>
                    <a:pt x="37" y="23"/>
                    <a:pt x="37" y="23"/>
                    <a:pt x="37" y="23"/>
                  </a:cubicBezTo>
                  <a:cubicBezTo>
                    <a:pt x="47" y="16"/>
                    <a:pt x="47" y="16"/>
                    <a:pt x="47" y="16"/>
                  </a:cubicBezTo>
                  <a:cubicBezTo>
                    <a:pt x="47" y="16"/>
                    <a:pt x="47" y="16"/>
                    <a:pt x="48" y="16"/>
                  </a:cubicBezTo>
                  <a:cubicBezTo>
                    <a:pt x="48" y="16"/>
                    <a:pt x="48" y="16"/>
                    <a:pt x="48" y="16"/>
                  </a:cubicBezTo>
                  <a:cubicBezTo>
                    <a:pt x="48" y="16"/>
                    <a:pt x="49" y="16"/>
                    <a:pt x="49" y="16"/>
                  </a:cubicBezTo>
                  <a:cubicBezTo>
                    <a:pt x="50" y="16"/>
                    <a:pt x="51" y="16"/>
                    <a:pt x="51" y="16"/>
                  </a:cubicBezTo>
                  <a:cubicBezTo>
                    <a:pt x="52" y="16"/>
                    <a:pt x="53" y="16"/>
                    <a:pt x="53" y="16"/>
                  </a:cubicBezTo>
                  <a:cubicBezTo>
                    <a:pt x="54" y="16"/>
                    <a:pt x="55" y="16"/>
                    <a:pt x="55" y="16"/>
                  </a:cubicBezTo>
                  <a:cubicBezTo>
                    <a:pt x="55" y="16"/>
                    <a:pt x="55" y="16"/>
                    <a:pt x="55" y="17"/>
                  </a:cubicBezTo>
                  <a:cubicBezTo>
                    <a:pt x="55" y="18"/>
                    <a:pt x="55" y="18"/>
                    <a:pt x="55" y="18"/>
                  </a:cubicBezTo>
                  <a:cubicBezTo>
                    <a:pt x="55" y="57"/>
                    <a:pt x="55" y="57"/>
                    <a:pt x="55" y="57"/>
                  </a:cubicBezTo>
                  <a:cubicBezTo>
                    <a:pt x="63" y="57"/>
                    <a:pt x="63" y="57"/>
                    <a:pt x="63" y="57"/>
                  </a:cubicBezTo>
                  <a:cubicBezTo>
                    <a:pt x="64" y="57"/>
                    <a:pt x="64" y="57"/>
                    <a:pt x="64" y="57"/>
                  </a:cubicBezTo>
                  <a:cubicBezTo>
                    <a:pt x="64" y="57"/>
                    <a:pt x="64" y="57"/>
                    <a:pt x="64" y="57"/>
                  </a:cubicBezTo>
                  <a:cubicBezTo>
                    <a:pt x="64" y="57"/>
                    <a:pt x="64" y="58"/>
                    <a:pt x="64" y="59"/>
                  </a:cubicBezTo>
                  <a:cubicBezTo>
                    <a:pt x="64" y="59"/>
                    <a:pt x="64" y="60"/>
                    <a:pt x="64" y="61"/>
                  </a:cubicBezTo>
                  <a:cubicBezTo>
                    <a:pt x="64" y="61"/>
                    <a:pt x="64" y="62"/>
                    <a:pt x="64" y="63"/>
                  </a:cubicBezTo>
                  <a:cubicBezTo>
                    <a:pt x="64" y="63"/>
                    <a:pt x="64" y="63"/>
                    <a:pt x="64" y="64"/>
                  </a:cubicBezTo>
                  <a:cubicBezTo>
                    <a:pt x="64" y="64"/>
                    <a:pt x="64" y="64"/>
                    <a:pt x="64" y="64"/>
                  </a:cubicBezTo>
                  <a:cubicBezTo>
                    <a:pt x="63" y="64"/>
                    <a:pt x="63" y="64"/>
                    <a:pt x="63" y="64"/>
                  </a:cubicBezTo>
                  <a:cubicBezTo>
                    <a:pt x="37" y="64"/>
                    <a:pt x="37" y="64"/>
                    <a:pt x="37" y="64"/>
                  </a:cubicBezTo>
                  <a:cubicBezTo>
                    <a:pt x="36" y="64"/>
                    <a:pt x="36" y="64"/>
                    <a:pt x="36" y="64"/>
                  </a:cubicBezTo>
                  <a:cubicBezTo>
                    <a:pt x="35" y="64"/>
                    <a:pt x="35" y="64"/>
                    <a:pt x="35" y="64"/>
                  </a:cubicBezTo>
                  <a:cubicBezTo>
                    <a:pt x="35" y="64"/>
                    <a:pt x="35" y="63"/>
                    <a:pt x="35" y="63"/>
                  </a:cubicBezTo>
                  <a:cubicBezTo>
                    <a:pt x="35" y="62"/>
                    <a:pt x="35" y="61"/>
                    <a:pt x="35" y="61"/>
                  </a:cubicBezTo>
                  <a:cubicBezTo>
                    <a:pt x="35" y="60"/>
                    <a:pt x="35" y="59"/>
                    <a:pt x="35" y="59"/>
                  </a:cubicBezTo>
                  <a:cubicBezTo>
                    <a:pt x="35" y="58"/>
                    <a:pt x="35" y="58"/>
                    <a:pt x="35" y="57"/>
                  </a:cubicBezTo>
                  <a:cubicBezTo>
                    <a:pt x="35" y="57"/>
                    <a:pt x="35" y="57"/>
                    <a:pt x="36" y="57"/>
                  </a:cubicBezTo>
                  <a:cubicBezTo>
                    <a:pt x="37" y="57"/>
                    <a:pt x="37" y="57"/>
                    <a:pt x="37" y="57"/>
                  </a:cubicBezTo>
                  <a:cubicBezTo>
                    <a:pt x="46" y="57"/>
                    <a:pt x="46" y="57"/>
                    <a:pt x="46" y="57"/>
                  </a:cubicBezTo>
                  <a:cubicBezTo>
                    <a:pt x="46" y="26"/>
                    <a:pt x="46" y="26"/>
                    <a:pt x="46" y="26"/>
                  </a:cubicBezTo>
                  <a:cubicBezTo>
                    <a:pt x="38" y="31"/>
                    <a:pt x="38" y="31"/>
                    <a:pt x="38" y="31"/>
                  </a:cubicBezTo>
                  <a:cubicBezTo>
                    <a:pt x="37" y="31"/>
                    <a:pt x="37" y="31"/>
                    <a:pt x="37" y="31"/>
                  </a:cubicBezTo>
                  <a:cubicBezTo>
                    <a:pt x="36" y="31"/>
                    <a:pt x="36" y="31"/>
                    <a:pt x="36" y="31"/>
                  </a:cubicBezTo>
                  <a:cubicBezTo>
                    <a:pt x="36" y="31"/>
                    <a:pt x="35" y="31"/>
                    <a:pt x="35" y="30"/>
                  </a:cubicBezTo>
                  <a:cubicBezTo>
                    <a:pt x="35" y="29"/>
                    <a:pt x="35" y="29"/>
                    <a:pt x="35" y="28"/>
                  </a:cubicBezTo>
                  <a:cubicBezTo>
                    <a:pt x="35" y="26"/>
                    <a:pt x="35" y="25"/>
                    <a:pt x="35" y="25"/>
                  </a:cubicBezTo>
                  <a:close/>
                  <a:moveTo>
                    <a:pt x="65" y="114"/>
                  </a:moveTo>
                  <a:cubicBezTo>
                    <a:pt x="64" y="118"/>
                    <a:pt x="64" y="120"/>
                    <a:pt x="62" y="122"/>
                  </a:cubicBezTo>
                  <a:cubicBezTo>
                    <a:pt x="60" y="124"/>
                    <a:pt x="58" y="126"/>
                    <a:pt x="56" y="127"/>
                  </a:cubicBezTo>
                  <a:cubicBezTo>
                    <a:pt x="55" y="128"/>
                    <a:pt x="51" y="129"/>
                    <a:pt x="48" y="129"/>
                  </a:cubicBezTo>
                  <a:cubicBezTo>
                    <a:pt x="45" y="129"/>
                    <a:pt x="42" y="128"/>
                    <a:pt x="40" y="127"/>
                  </a:cubicBezTo>
                  <a:cubicBezTo>
                    <a:pt x="38" y="126"/>
                    <a:pt x="36" y="125"/>
                    <a:pt x="35" y="123"/>
                  </a:cubicBezTo>
                  <a:cubicBezTo>
                    <a:pt x="33" y="121"/>
                    <a:pt x="33" y="118"/>
                    <a:pt x="32" y="115"/>
                  </a:cubicBezTo>
                  <a:cubicBezTo>
                    <a:pt x="32" y="112"/>
                    <a:pt x="32" y="109"/>
                    <a:pt x="32" y="105"/>
                  </a:cubicBezTo>
                  <a:cubicBezTo>
                    <a:pt x="32" y="101"/>
                    <a:pt x="32" y="98"/>
                    <a:pt x="32" y="95"/>
                  </a:cubicBezTo>
                  <a:cubicBezTo>
                    <a:pt x="33" y="91"/>
                    <a:pt x="34" y="89"/>
                    <a:pt x="35" y="87"/>
                  </a:cubicBezTo>
                  <a:cubicBezTo>
                    <a:pt x="37" y="85"/>
                    <a:pt x="39" y="83"/>
                    <a:pt x="40" y="82"/>
                  </a:cubicBezTo>
                  <a:cubicBezTo>
                    <a:pt x="42" y="80"/>
                    <a:pt x="46" y="80"/>
                    <a:pt x="49" y="80"/>
                  </a:cubicBezTo>
                  <a:cubicBezTo>
                    <a:pt x="52" y="80"/>
                    <a:pt x="55" y="80"/>
                    <a:pt x="57" y="82"/>
                  </a:cubicBezTo>
                  <a:cubicBezTo>
                    <a:pt x="59" y="83"/>
                    <a:pt x="61" y="84"/>
                    <a:pt x="62" y="86"/>
                  </a:cubicBezTo>
                  <a:cubicBezTo>
                    <a:pt x="64" y="88"/>
                    <a:pt x="64" y="91"/>
                    <a:pt x="65" y="94"/>
                  </a:cubicBezTo>
                  <a:cubicBezTo>
                    <a:pt x="65" y="97"/>
                    <a:pt x="65" y="100"/>
                    <a:pt x="65" y="104"/>
                  </a:cubicBezTo>
                  <a:cubicBezTo>
                    <a:pt x="66" y="108"/>
                    <a:pt x="65" y="111"/>
                    <a:pt x="65" y="114"/>
                  </a:cubicBezTo>
                  <a:close/>
                  <a:moveTo>
                    <a:pt x="102" y="126"/>
                  </a:moveTo>
                  <a:cubicBezTo>
                    <a:pt x="102" y="127"/>
                    <a:pt x="102" y="127"/>
                    <a:pt x="102" y="127"/>
                  </a:cubicBezTo>
                  <a:cubicBezTo>
                    <a:pt x="102" y="127"/>
                    <a:pt x="102" y="128"/>
                    <a:pt x="101" y="128"/>
                  </a:cubicBezTo>
                  <a:cubicBezTo>
                    <a:pt x="101" y="128"/>
                    <a:pt x="101" y="128"/>
                    <a:pt x="101" y="128"/>
                  </a:cubicBezTo>
                  <a:cubicBezTo>
                    <a:pt x="74" y="128"/>
                    <a:pt x="74" y="128"/>
                    <a:pt x="74" y="128"/>
                  </a:cubicBezTo>
                  <a:cubicBezTo>
                    <a:pt x="74" y="128"/>
                    <a:pt x="74" y="128"/>
                    <a:pt x="74" y="128"/>
                  </a:cubicBezTo>
                  <a:cubicBezTo>
                    <a:pt x="73" y="127"/>
                    <a:pt x="73" y="127"/>
                    <a:pt x="73" y="127"/>
                  </a:cubicBezTo>
                  <a:cubicBezTo>
                    <a:pt x="73" y="127"/>
                    <a:pt x="73" y="127"/>
                    <a:pt x="73" y="126"/>
                  </a:cubicBezTo>
                  <a:cubicBezTo>
                    <a:pt x="73" y="125"/>
                    <a:pt x="73" y="125"/>
                    <a:pt x="73" y="124"/>
                  </a:cubicBezTo>
                  <a:cubicBezTo>
                    <a:pt x="73" y="123"/>
                    <a:pt x="73" y="123"/>
                    <a:pt x="73" y="122"/>
                  </a:cubicBezTo>
                  <a:cubicBezTo>
                    <a:pt x="73" y="121"/>
                    <a:pt x="73" y="121"/>
                    <a:pt x="73" y="121"/>
                  </a:cubicBezTo>
                  <a:cubicBezTo>
                    <a:pt x="73" y="121"/>
                    <a:pt x="73" y="120"/>
                    <a:pt x="74" y="120"/>
                  </a:cubicBezTo>
                  <a:cubicBezTo>
                    <a:pt x="74" y="120"/>
                    <a:pt x="74" y="120"/>
                    <a:pt x="74" y="120"/>
                  </a:cubicBezTo>
                  <a:cubicBezTo>
                    <a:pt x="83" y="120"/>
                    <a:pt x="83" y="120"/>
                    <a:pt x="83" y="120"/>
                  </a:cubicBezTo>
                  <a:cubicBezTo>
                    <a:pt x="83" y="89"/>
                    <a:pt x="83" y="89"/>
                    <a:pt x="83" y="89"/>
                  </a:cubicBezTo>
                  <a:cubicBezTo>
                    <a:pt x="76" y="94"/>
                    <a:pt x="76" y="94"/>
                    <a:pt x="76" y="94"/>
                  </a:cubicBezTo>
                  <a:cubicBezTo>
                    <a:pt x="75" y="94"/>
                    <a:pt x="74" y="95"/>
                    <a:pt x="74" y="95"/>
                  </a:cubicBezTo>
                  <a:cubicBezTo>
                    <a:pt x="74" y="95"/>
                    <a:pt x="74" y="95"/>
                    <a:pt x="74" y="95"/>
                  </a:cubicBezTo>
                  <a:cubicBezTo>
                    <a:pt x="74" y="95"/>
                    <a:pt x="73" y="94"/>
                    <a:pt x="73" y="93"/>
                  </a:cubicBezTo>
                  <a:cubicBezTo>
                    <a:pt x="73" y="93"/>
                    <a:pt x="73" y="92"/>
                    <a:pt x="73" y="91"/>
                  </a:cubicBezTo>
                  <a:cubicBezTo>
                    <a:pt x="73" y="91"/>
                    <a:pt x="73" y="90"/>
                    <a:pt x="73" y="90"/>
                  </a:cubicBezTo>
                  <a:cubicBezTo>
                    <a:pt x="73" y="89"/>
                    <a:pt x="73" y="89"/>
                    <a:pt x="73" y="89"/>
                  </a:cubicBezTo>
                  <a:cubicBezTo>
                    <a:pt x="73" y="89"/>
                    <a:pt x="73" y="88"/>
                    <a:pt x="74" y="88"/>
                  </a:cubicBezTo>
                  <a:cubicBezTo>
                    <a:pt x="74" y="87"/>
                    <a:pt x="74" y="87"/>
                    <a:pt x="74" y="87"/>
                  </a:cubicBezTo>
                  <a:cubicBezTo>
                    <a:pt x="85" y="81"/>
                    <a:pt x="85" y="81"/>
                    <a:pt x="85" y="81"/>
                  </a:cubicBezTo>
                  <a:cubicBezTo>
                    <a:pt x="85" y="81"/>
                    <a:pt x="85" y="81"/>
                    <a:pt x="85" y="81"/>
                  </a:cubicBezTo>
                  <a:cubicBezTo>
                    <a:pt x="86" y="81"/>
                    <a:pt x="86" y="81"/>
                    <a:pt x="86" y="81"/>
                  </a:cubicBezTo>
                  <a:cubicBezTo>
                    <a:pt x="86" y="81"/>
                    <a:pt x="87" y="81"/>
                    <a:pt x="87" y="81"/>
                  </a:cubicBezTo>
                  <a:cubicBezTo>
                    <a:pt x="88" y="81"/>
                    <a:pt x="88" y="81"/>
                    <a:pt x="89" y="81"/>
                  </a:cubicBezTo>
                  <a:cubicBezTo>
                    <a:pt x="90" y="81"/>
                    <a:pt x="91" y="81"/>
                    <a:pt x="91" y="81"/>
                  </a:cubicBezTo>
                  <a:cubicBezTo>
                    <a:pt x="92" y="81"/>
                    <a:pt x="92" y="81"/>
                    <a:pt x="92" y="81"/>
                  </a:cubicBezTo>
                  <a:cubicBezTo>
                    <a:pt x="92" y="81"/>
                    <a:pt x="93" y="81"/>
                    <a:pt x="93" y="82"/>
                  </a:cubicBezTo>
                  <a:cubicBezTo>
                    <a:pt x="93" y="82"/>
                    <a:pt x="93" y="82"/>
                    <a:pt x="93" y="82"/>
                  </a:cubicBezTo>
                  <a:cubicBezTo>
                    <a:pt x="93" y="121"/>
                    <a:pt x="93" y="121"/>
                    <a:pt x="93" y="121"/>
                  </a:cubicBezTo>
                  <a:cubicBezTo>
                    <a:pt x="101" y="121"/>
                    <a:pt x="101" y="121"/>
                    <a:pt x="101" y="121"/>
                  </a:cubicBezTo>
                  <a:cubicBezTo>
                    <a:pt x="101" y="121"/>
                    <a:pt x="101" y="121"/>
                    <a:pt x="101" y="121"/>
                  </a:cubicBezTo>
                  <a:cubicBezTo>
                    <a:pt x="102" y="122"/>
                    <a:pt x="102" y="122"/>
                    <a:pt x="102" y="122"/>
                  </a:cubicBezTo>
                  <a:cubicBezTo>
                    <a:pt x="102" y="122"/>
                    <a:pt x="102" y="123"/>
                    <a:pt x="102" y="123"/>
                  </a:cubicBezTo>
                  <a:cubicBezTo>
                    <a:pt x="102" y="124"/>
                    <a:pt x="102" y="125"/>
                    <a:pt x="102" y="125"/>
                  </a:cubicBezTo>
                  <a:cubicBezTo>
                    <a:pt x="103" y="125"/>
                    <a:pt x="103" y="126"/>
                    <a:pt x="102" y="126"/>
                  </a:cubicBezTo>
                  <a:close/>
                  <a:moveTo>
                    <a:pt x="103" y="50"/>
                  </a:moveTo>
                  <a:cubicBezTo>
                    <a:pt x="102" y="53"/>
                    <a:pt x="101" y="55"/>
                    <a:pt x="99" y="57"/>
                  </a:cubicBezTo>
                  <a:cubicBezTo>
                    <a:pt x="98" y="59"/>
                    <a:pt x="96" y="61"/>
                    <a:pt x="94" y="63"/>
                  </a:cubicBezTo>
                  <a:cubicBezTo>
                    <a:pt x="92" y="64"/>
                    <a:pt x="89" y="64"/>
                    <a:pt x="86" y="64"/>
                  </a:cubicBezTo>
                  <a:cubicBezTo>
                    <a:pt x="83" y="64"/>
                    <a:pt x="80" y="64"/>
                    <a:pt x="78" y="63"/>
                  </a:cubicBezTo>
                  <a:cubicBezTo>
                    <a:pt x="76" y="61"/>
                    <a:pt x="74" y="60"/>
                    <a:pt x="72" y="58"/>
                  </a:cubicBezTo>
                  <a:cubicBezTo>
                    <a:pt x="71" y="56"/>
                    <a:pt x="71" y="54"/>
                    <a:pt x="70" y="50"/>
                  </a:cubicBezTo>
                  <a:cubicBezTo>
                    <a:pt x="69" y="47"/>
                    <a:pt x="69" y="44"/>
                    <a:pt x="69" y="40"/>
                  </a:cubicBezTo>
                  <a:cubicBezTo>
                    <a:pt x="69" y="36"/>
                    <a:pt x="69" y="33"/>
                    <a:pt x="70" y="30"/>
                  </a:cubicBezTo>
                  <a:cubicBezTo>
                    <a:pt x="71" y="27"/>
                    <a:pt x="72" y="24"/>
                    <a:pt x="73" y="22"/>
                  </a:cubicBezTo>
                  <a:cubicBezTo>
                    <a:pt x="74" y="20"/>
                    <a:pt x="76" y="18"/>
                    <a:pt x="78" y="17"/>
                  </a:cubicBezTo>
                  <a:cubicBezTo>
                    <a:pt x="80" y="16"/>
                    <a:pt x="83" y="15"/>
                    <a:pt x="87" y="15"/>
                  </a:cubicBezTo>
                  <a:cubicBezTo>
                    <a:pt x="90" y="15"/>
                    <a:pt x="92" y="16"/>
                    <a:pt x="95" y="17"/>
                  </a:cubicBezTo>
                  <a:cubicBezTo>
                    <a:pt x="97" y="18"/>
                    <a:pt x="99" y="20"/>
                    <a:pt x="100" y="22"/>
                  </a:cubicBezTo>
                  <a:cubicBezTo>
                    <a:pt x="101" y="23"/>
                    <a:pt x="102" y="26"/>
                    <a:pt x="103" y="29"/>
                  </a:cubicBezTo>
                  <a:cubicBezTo>
                    <a:pt x="103" y="32"/>
                    <a:pt x="103" y="36"/>
                    <a:pt x="103" y="39"/>
                  </a:cubicBezTo>
                  <a:cubicBezTo>
                    <a:pt x="104" y="43"/>
                    <a:pt x="103" y="47"/>
                    <a:pt x="103" y="5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8" name="Rectangle 197">
              <a:extLst>
                <a:ext uri="{FF2B5EF4-FFF2-40B4-BE49-F238E27FC236}">
                  <a16:creationId xmlns:a16="http://schemas.microsoft.com/office/drawing/2014/main" id="{2D276993-1729-4291-9760-8E6A84264BAE}"/>
                </a:ext>
              </a:extLst>
            </p:cNvPr>
            <p:cNvSpPr>
              <a:spLocks noChangeArrowheads="1"/>
            </p:cNvSpPr>
            <p:nvPr/>
          </p:nvSpPr>
          <p:spPr bwMode="auto">
            <a:xfrm>
              <a:off x="2623237" y="6069791"/>
              <a:ext cx="111088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455">
                <a:defRPr/>
              </a:pPr>
              <a:r>
                <a:rPr lang="en-US" altLang="en-US" sz="1400" kern="0" dirty="0">
                  <a:gradFill>
                    <a:gsLst>
                      <a:gs pos="92035">
                        <a:schemeClr val="tx2"/>
                      </a:gs>
                      <a:gs pos="77876">
                        <a:schemeClr val="tx2"/>
                      </a:gs>
                    </a:gsLst>
                    <a:lin ang="5400000" scaled="0"/>
                  </a:gradFill>
                  <a:latin typeface="+mj-lt"/>
                </a:rPr>
                <a:t>File added to </a:t>
              </a:r>
              <a:br>
                <a:rPr lang="en-US" altLang="en-US" sz="1400" kern="0" dirty="0">
                  <a:gradFill>
                    <a:gsLst>
                      <a:gs pos="92035">
                        <a:schemeClr val="tx2"/>
                      </a:gs>
                      <a:gs pos="77876">
                        <a:schemeClr val="tx2"/>
                      </a:gs>
                    </a:gsLst>
                    <a:lin ang="5400000" scaled="0"/>
                  </a:gradFill>
                  <a:latin typeface="+mj-lt"/>
                </a:rPr>
              </a:br>
              <a:r>
                <a:rPr lang="en-US" altLang="en-US" sz="1400" kern="0" dirty="0">
                  <a:gradFill>
                    <a:gsLst>
                      <a:gs pos="92035">
                        <a:schemeClr val="tx2"/>
                      </a:gs>
                      <a:gs pos="77876">
                        <a:schemeClr val="tx2"/>
                      </a:gs>
                    </a:gsLst>
                    <a:lin ang="5400000" scaled="0"/>
                  </a:gradFill>
                  <a:latin typeface="+mj-lt"/>
                </a:rPr>
                <a:t>Blob Storage</a:t>
              </a:r>
            </a:p>
          </p:txBody>
        </p:sp>
      </p:grpSp>
      <p:grpSp>
        <p:nvGrpSpPr>
          <p:cNvPr id="6" name="Group 5">
            <a:extLst>
              <a:ext uri="{FF2B5EF4-FFF2-40B4-BE49-F238E27FC236}">
                <a16:creationId xmlns:a16="http://schemas.microsoft.com/office/drawing/2014/main" id="{AFE43FE4-62AF-4BDA-8D2D-51C8A841611C}"/>
              </a:ext>
            </a:extLst>
          </p:cNvPr>
          <p:cNvGrpSpPr/>
          <p:nvPr/>
        </p:nvGrpSpPr>
        <p:grpSpPr>
          <a:xfrm>
            <a:off x="4468784" y="1334229"/>
            <a:ext cx="4114898" cy="1877040"/>
            <a:chOff x="4468784" y="1334229"/>
            <a:chExt cx="4114898" cy="1877040"/>
          </a:xfrm>
        </p:grpSpPr>
        <p:sp>
          <p:nvSpPr>
            <p:cNvPr id="65" name="Freeform 99">
              <a:extLst>
                <a:ext uri="{FF2B5EF4-FFF2-40B4-BE49-F238E27FC236}">
                  <a16:creationId xmlns:a16="http://schemas.microsoft.com/office/drawing/2014/main" id="{FA1E5D88-9FE0-4B84-B89A-64FE19355F29}"/>
                </a:ext>
              </a:extLst>
            </p:cNvPr>
            <p:cNvSpPr>
              <a:spLocks noEditPoints="1"/>
            </p:cNvSpPr>
            <p:nvPr/>
          </p:nvSpPr>
          <p:spPr bwMode="auto">
            <a:xfrm>
              <a:off x="8185270" y="2124301"/>
              <a:ext cx="291027" cy="29570"/>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100">
              <a:extLst>
                <a:ext uri="{FF2B5EF4-FFF2-40B4-BE49-F238E27FC236}">
                  <a16:creationId xmlns:a16="http://schemas.microsoft.com/office/drawing/2014/main" id="{15EE5F5B-9517-4940-BAC8-B303EF0EE06B}"/>
                </a:ext>
              </a:extLst>
            </p:cNvPr>
            <p:cNvSpPr>
              <a:spLocks/>
            </p:cNvSpPr>
            <p:nvPr/>
          </p:nvSpPr>
          <p:spPr bwMode="auto">
            <a:xfrm>
              <a:off x="8454509" y="2065162"/>
              <a:ext cx="129173" cy="147848"/>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23">
              <a:extLst>
                <a:ext uri="{FF2B5EF4-FFF2-40B4-BE49-F238E27FC236}">
                  <a16:creationId xmlns:a16="http://schemas.microsoft.com/office/drawing/2014/main" id="{81FFE87D-3E44-4650-A536-1473EE809C05}"/>
                </a:ext>
              </a:extLst>
            </p:cNvPr>
            <p:cNvSpPr>
              <a:spLocks/>
            </p:cNvSpPr>
            <p:nvPr/>
          </p:nvSpPr>
          <p:spPr bwMode="auto">
            <a:xfrm>
              <a:off x="5790077" y="1874263"/>
              <a:ext cx="1104968" cy="776590"/>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24">
              <a:extLst>
                <a:ext uri="{FF2B5EF4-FFF2-40B4-BE49-F238E27FC236}">
                  <a16:creationId xmlns:a16="http://schemas.microsoft.com/office/drawing/2014/main" id="{698F8BF4-51FA-4BEB-A0F6-6FA61DBB5ECA}"/>
                </a:ext>
              </a:extLst>
            </p:cNvPr>
            <p:cNvSpPr>
              <a:spLocks/>
            </p:cNvSpPr>
            <p:nvPr/>
          </p:nvSpPr>
          <p:spPr bwMode="auto">
            <a:xfrm>
              <a:off x="5790077" y="1703071"/>
              <a:ext cx="1104968" cy="171192"/>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Rectangle 25">
              <a:extLst>
                <a:ext uri="{FF2B5EF4-FFF2-40B4-BE49-F238E27FC236}">
                  <a16:creationId xmlns:a16="http://schemas.microsoft.com/office/drawing/2014/main" id="{A413F35D-DA59-488C-889B-4DB0DCA7B731}"/>
                </a:ext>
              </a:extLst>
            </p:cNvPr>
            <p:cNvSpPr>
              <a:spLocks noChangeArrowheads="1"/>
            </p:cNvSpPr>
            <p:nvPr/>
          </p:nvSpPr>
          <p:spPr bwMode="auto">
            <a:xfrm>
              <a:off x="6205607" y="194429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Rectangle 26">
              <a:extLst>
                <a:ext uri="{FF2B5EF4-FFF2-40B4-BE49-F238E27FC236}">
                  <a16:creationId xmlns:a16="http://schemas.microsoft.com/office/drawing/2014/main" id="{376504FB-A558-45D7-8EAB-69D451857640}"/>
                </a:ext>
              </a:extLst>
            </p:cNvPr>
            <p:cNvSpPr>
              <a:spLocks noChangeArrowheads="1"/>
            </p:cNvSpPr>
            <p:nvPr/>
          </p:nvSpPr>
          <p:spPr bwMode="auto">
            <a:xfrm>
              <a:off x="6205607" y="1944296"/>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Rectangle 27">
              <a:extLst>
                <a:ext uri="{FF2B5EF4-FFF2-40B4-BE49-F238E27FC236}">
                  <a16:creationId xmlns:a16="http://schemas.microsoft.com/office/drawing/2014/main" id="{CAD91FE7-249C-433B-BE7D-11E17835A67F}"/>
                </a:ext>
              </a:extLst>
            </p:cNvPr>
            <p:cNvSpPr>
              <a:spLocks noChangeArrowheads="1"/>
            </p:cNvSpPr>
            <p:nvPr/>
          </p:nvSpPr>
          <p:spPr bwMode="auto">
            <a:xfrm>
              <a:off x="6205607" y="2173071"/>
              <a:ext cx="277020" cy="171192"/>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Rectangle 28">
              <a:extLst>
                <a:ext uri="{FF2B5EF4-FFF2-40B4-BE49-F238E27FC236}">
                  <a16:creationId xmlns:a16="http://schemas.microsoft.com/office/drawing/2014/main" id="{7E475A32-D78A-474D-8443-BABA8A1EF0D0}"/>
                </a:ext>
              </a:extLst>
            </p:cNvPr>
            <p:cNvSpPr>
              <a:spLocks noChangeArrowheads="1"/>
            </p:cNvSpPr>
            <p:nvPr/>
          </p:nvSpPr>
          <p:spPr bwMode="auto">
            <a:xfrm>
              <a:off x="6205607" y="2173071"/>
              <a:ext cx="277020"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Rectangle 29">
              <a:extLst>
                <a:ext uri="{FF2B5EF4-FFF2-40B4-BE49-F238E27FC236}">
                  <a16:creationId xmlns:a16="http://schemas.microsoft.com/office/drawing/2014/main" id="{3E87277E-171B-40CF-B47F-867203ABC739}"/>
                </a:ext>
              </a:extLst>
            </p:cNvPr>
            <p:cNvSpPr>
              <a:spLocks noChangeArrowheads="1"/>
            </p:cNvSpPr>
            <p:nvPr/>
          </p:nvSpPr>
          <p:spPr bwMode="auto">
            <a:xfrm>
              <a:off x="6537098" y="2173071"/>
              <a:ext cx="277020" cy="171192"/>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30">
              <a:extLst>
                <a:ext uri="{FF2B5EF4-FFF2-40B4-BE49-F238E27FC236}">
                  <a16:creationId xmlns:a16="http://schemas.microsoft.com/office/drawing/2014/main" id="{3EAC9038-B1DE-48FC-B759-BD7CA517F855}"/>
                </a:ext>
              </a:extLst>
            </p:cNvPr>
            <p:cNvSpPr>
              <a:spLocks noChangeArrowheads="1"/>
            </p:cNvSpPr>
            <p:nvPr/>
          </p:nvSpPr>
          <p:spPr bwMode="auto">
            <a:xfrm>
              <a:off x="6537098" y="194429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31">
              <a:extLst>
                <a:ext uri="{FF2B5EF4-FFF2-40B4-BE49-F238E27FC236}">
                  <a16:creationId xmlns:a16="http://schemas.microsoft.com/office/drawing/2014/main" id="{D88D5653-46CC-4AA8-A895-B7CEA38E948B}"/>
                </a:ext>
              </a:extLst>
            </p:cNvPr>
            <p:cNvSpPr>
              <a:spLocks noChangeArrowheads="1"/>
            </p:cNvSpPr>
            <p:nvPr/>
          </p:nvSpPr>
          <p:spPr bwMode="auto">
            <a:xfrm>
              <a:off x="5875673" y="1944296"/>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32">
              <a:extLst>
                <a:ext uri="{FF2B5EF4-FFF2-40B4-BE49-F238E27FC236}">
                  <a16:creationId xmlns:a16="http://schemas.microsoft.com/office/drawing/2014/main" id="{C5FBB4C0-9258-4480-8F21-58A356C70263}"/>
                </a:ext>
              </a:extLst>
            </p:cNvPr>
            <p:cNvSpPr>
              <a:spLocks noChangeArrowheads="1"/>
            </p:cNvSpPr>
            <p:nvPr/>
          </p:nvSpPr>
          <p:spPr bwMode="auto">
            <a:xfrm>
              <a:off x="5875673" y="1944296"/>
              <a:ext cx="275464"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Rectangle 33">
              <a:extLst>
                <a:ext uri="{FF2B5EF4-FFF2-40B4-BE49-F238E27FC236}">
                  <a16:creationId xmlns:a16="http://schemas.microsoft.com/office/drawing/2014/main" id="{61586404-DAE6-4049-AA6E-A834D146EDE4}"/>
                </a:ext>
              </a:extLst>
            </p:cNvPr>
            <p:cNvSpPr>
              <a:spLocks noChangeArrowheads="1"/>
            </p:cNvSpPr>
            <p:nvPr/>
          </p:nvSpPr>
          <p:spPr bwMode="auto">
            <a:xfrm>
              <a:off x="5875673" y="2173071"/>
              <a:ext cx="275464" cy="171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Rectangle 34">
              <a:extLst>
                <a:ext uri="{FF2B5EF4-FFF2-40B4-BE49-F238E27FC236}">
                  <a16:creationId xmlns:a16="http://schemas.microsoft.com/office/drawing/2014/main" id="{D265FEAF-90DB-4CD3-92BC-0B575FC96777}"/>
                </a:ext>
              </a:extLst>
            </p:cNvPr>
            <p:cNvSpPr>
              <a:spLocks noChangeArrowheads="1"/>
            </p:cNvSpPr>
            <p:nvPr/>
          </p:nvSpPr>
          <p:spPr bwMode="auto">
            <a:xfrm>
              <a:off x="5875673" y="2173071"/>
              <a:ext cx="275464"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Rectangle 35">
              <a:extLst>
                <a:ext uri="{FF2B5EF4-FFF2-40B4-BE49-F238E27FC236}">
                  <a16:creationId xmlns:a16="http://schemas.microsoft.com/office/drawing/2014/main" id="{E9C48A89-DA2A-4ED3-8DEF-359B39571693}"/>
                </a:ext>
              </a:extLst>
            </p:cNvPr>
            <p:cNvSpPr>
              <a:spLocks noChangeArrowheads="1"/>
            </p:cNvSpPr>
            <p:nvPr/>
          </p:nvSpPr>
          <p:spPr bwMode="auto">
            <a:xfrm>
              <a:off x="5875673" y="2398733"/>
              <a:ext cx="275464" cy="171192"/>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Rectangle 36">
              <a:extLst>
                <a:ext uri="{FF2B5EF4-FFF2-40B4-BE49-F238E27FC236}">
                  <a16:creationId xmlns:a16="http://schemas.microsoft.com/office/drawing/2014/main" id="{275DCD31-271D-46CC-9CE3-D4343CF67508}"/>
                </a:ext>
              </a:extLst>
            </p:cNvPr>
            <p:cNvSpPr>
              <a:spLocks noChangeArrowheads="1"/>
            </p:cNvSpPr>
            <p:nvPr/>
          </p:nvSpPr>
          <p:spPr bwMode="auto">
            <a:xfrm>
              <a:off x="5875673" y="2398733"/>
              <a:ext cx="275464"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Rectangle 37">
              <a:extLst>
                <a:ext uri="{FF2B5EF4-FFF2-40B4-BE49-F238E27FC236}">
                  <a16:creationId xmlns:a16="http://schemas.microsoft.com/office/drawing/2014/main" id="{62323301-ACBD-44B3-B1B4-B5D6FB582D0B}"/>
                </a:ext>
              </a:extLst>
            </p:cNvPr>
            <p:cNvSpPr>
              <a:spLocks noChangeArrowheads="1"/>
            </p:cNvSpPr>
            <p:nvPr/>
          </p:nvSpPr>
          <p:spPr bwMode="auto">
            <a:xfrm>
              <a:off x="6205607" y="2398733"/>
              <a:ext cx="277020" cy="171192"/>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Rectangle 38">
              <a:extLst>
                <a:ext uri="{FF2B5EF4-FFF2-40B4-BE49-F238E27FC236}">
                  <a16:creationId xmlns:a16="http://schemas.microsoft.com/office/drawing/2014/main" id="{8E359C17-B3AB-4A5A-B08C-32187E7B91C8}"/>
                </a:ext>
              </a:extLst>
            </p:cNvPr>
            <p:cNvSpPr>
              <a:spLocks noChangeArrowheads="1"/>
            </p:cNvSpPr>
            <p:nvPr/>
          </p:nvSpPr>
          <p:spPr bwMode="auto">
            <a:xfrm>
              <a:off x="6537098" y="2398733"/>
              <a:ext cx="277020" cy="171192"/>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39">
              <a:extLst>
                <a:ext uri="{FF2B5EF4-FFF2-40B4-BE49-F238E27FC236}">
                  <a16:creationId xmlns:a16="http://schemas.microsoft.com/office/drawing/2014/main" id="{B437A245-E845-4A21-A351-27AB8DF6D93B}"/>
                </a:ext>
              </a:extLst>
            </p:cNvPr>
            <p:cNvSpPr>
              <a:spLocks/>
            </p:cNvSpPr>
            <p:nvPr/>
          </p:nvSpPr>
          <p:spPr bwMode="auto">
            <a:xfrm>
              <a:off x="5790077" y="1874263"/>
              <a:ext cx="806160" cy="776590"/>
            </a:xfrm>
            <a:custGeom>
              <a:avLst/>
              <a:gdLst>
                <a:gd name="T0" fmla="*/ 219 w 219"/>
                <a:gd name="T1" fmla="*/ 0 h 210"/>
                <a:gd name="T2" fmla="*/ 49 w 219"/>
                <a:gd name="T3" fmla="*/ 0 h 210"/>
                <a:gd name="T4" fmla="*/ 61 w 219"/>
                <a:gd name="T5" fmla="*/ 15 h 210"/>
                <a:gd name="T6" fmla="*/ 64 w 219"/>
                <a:gd name="T7" fmla="*/ 19 h 210"/>
                <a:gd name="T8" fmla="*/ 98 w 219"/>
                <a:gd name="T9" fmla="*/ 19 h 210"/>
                <a:gd name="T10" fmla="*/ 98 w 219"/>
                <a:gd name="T11" fmla="*/ 65 h 210"/>
                <a:gd name="T12" fmla="*/ 71 w 219"/>
                <a:gd name="T13" fmla="*/ 65 h 210"/>
                <a:gd name="T14" fmla="*/ 70 w 219"/>
                <a:gd name="T15" fmla="*/ 71 h 210"/>
                <a:gd name="T16" fmla="*/ 67 w 219"/>
                <a:gd name="T17" fmla="*/ 81 h 210"/>
                <a:gd name="T18" fmla="*/ 98 w 219"/>
                <a:gd name="T19" fmla="*/ 81 h 210"/>
                <a:gd name="T20" fmla="*/ 98 w 219"/>
                <a:gd name="T21" fmla="*/ 127 h 210"/>
                <a:gd name="T22" fmla="*/ 23 w 219"/>
                <a:gd name="T23" fmla="*/ 127 h 210"/>
                <a:gd name="T24" fmla="*/ 23 w 219"/>
                <a:gd name="T25" fmla="*/ 123 h 210"/>
                <a:gd name="T26" fmla="*/ 0 w 219"/>
                <a:gd name="T27" fmla="*/ 127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19" y="0"/>
                  </a:moveTo>
                  <a:cubicBezTo>
                    <a:pt x="49" y="0"/>
                    <a:pt x="49" y="0"/>
                    <a:pt x="49" y="0"/>
                  </a:cubicBezTo>
                  <a:cubicBezTo>
                    <a:pt x="53" y="4"/>
                    <a:pt x="58" y="10"/>
                    <a:pt x="61" y="15"/>
                  </a:cubicBezTo>
                  <a:cubicBezTo>
                    <a:pt x="62" y="17"/>
                    <a:pt x="63" y="18"/>
                    <a:pt x="64" y="19"/>
                  </a:cubicBezTo>
                  <a:cubicBezTo>
                    <a:pt x="98" y="19"/>
                    <a:pt x="98" y="19"/>
                    <a:pt x="98" y="19"/>
                  </a:cubicBezTo>
                  <a:cubicBezTo>
                    <a:pt x="98" y="65"/>
                    <a:pt x="98" y="65"/>
                    <a:pt x="98" y="65"/>
                  </a:cubicBezTo>
                  <a:cubicBezTo>
                    <a:pt x="71" y="65"/>
                    <a:pt x="71" y="65"/>
                    <a:pt x="71" y="65"/>
                  </a:cubicBezTo>
                  <a:cubicBezTo>
                    <a:pt x="71" y="67"/>
                    <a:pt x="70" y="69"/>
                    <a:pt x="70" y="71"/>
                  </a:cubicBezTo>
                  <a:cubicBezTo>
                    <a:pt x="69" y="75"/>
                    <a:pt x="68" y="78"/>
                    <a:pt x="67" y="81"/>
                  </a:cubicBezTo>
                  <a:cubicBezTo>
                    <a:pt x="98" y="81"/>
                    <a:pt x="98" y="81"/>
                    <a:pt x="98" y="81"/>
                  </a:cubicBezTo>
                  <a:cubicBezTo>
                    <a:pt x="98" y="127"/>
                    <a:pt x="98" y="127"/>
                    <a:pt x="98" y="127"/>
                  </a:cubicBezTo>
                  <a:cubicBezTo>
                    <a:pt x="23" y="127"/>
                    <a:pt x="23" y="127"/>
                    <a:pt x="23" y="127"/>
                  </a:cubicBezTo>
                  <a:cubicBezTo>
                    <a:pt x="23" y="123"/>
                    <a:pt x="23" y="123"/>
                    <a:pt x="23" y="123"/>
                  </a:cubicBezTo>
                  <a:cubicBezTo>
                    <a:pt x="16" y="126"/>
                    <a:pt x="8" y="127"/>
                    <a:pt x="0" y="127"/>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40">
              <a:extLst>
                <a:ext uri="{FF2B5EF4-FFF2-40B4-BE49-F238E27FC236}">
                  <a16:creationId xmlns:a16="http://schemas.microsoft.com/office/drawing/2014/main" id="{829AD3FE-C8E9-4EC1-805E-4F2B8C5C748F}"/>
                </a:ext>
              </a:extLst>
            </p:cNvPr>
            <p:cNvSpPr>
              <a:spLocks/>
            </p:cNvSpPr>
            <p:nvPr/>
          </p:nvSpPr>
          <p:spPr bwMode="auto">
            <a:xfrm>
              <a:off x="5790077" y="1703071"/>
              <a:ext cx="964902" cy="171192"/>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26 h 46"/>
                <a:gd name="T12" fmla="*/ 16 w 262"/>
                <a:gd name="T13" fmla="*/ 28 h 46"/>
                <a:gd name="T14" fmla="*/ 49 w 262"/>
                <a:gd name="T15" fmla="*/ 46 h 46"/>
                <a:gd name="T16" fmla="*/ 219 w 262"/>
                <a:gd name="T17" fmla="*/ 46 h 46"/>
                <a:gd name="T18" fmla="*/ 262 w 262"/>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26"/>
                    <a:pt x="0" y="26"/>
                    <a:pt x="0" y="26"/>
                  </a:cubicBezTo>
                  <a:cubicBezTo>
                    <a:pt x="5" y="26"/>
                    <a:pt x="11" y="27"/>
                    <a:pt x="16" y="28"/>
                  </a:cubicBezTo>
                  <a:cubicBezTo>
                    <a:pt x="28" y="31"/>
                    <a:pt x="39" y="37"/>
                    <a:pt x="49"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41">
              <a:extLst>
                <a:ext uri="{FF2B5EF4-FFF2-40B4-BE49-F238E27FC236}">
                  <a16:creationId xmlns:a16="http://schemas.microsoft.com/office/drawing/2014/main" id="{7E8C6963-5CC5-424B-9B57-639E94483F94}"/>
                </a:ext>
              </a:extLst>
            </p:cNvPr>
            <p:cNvSpPr>
              <a:spLocks/>
            </p:cNvSpPr>
            <p:nvPr/>
          </p:nvSpPr>
          <p:spPr bwMode="auto">
            <a:xfrm>
              <a:off x="6205607" y="1944296"/>
              <a:ext cx="277020" cy="169636"/>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42">
              <a:extLst>
                <a:ext uri="{FF2B5EF4-FFF2-40B4-BE49-F238E27FC236}">
                  <a16:creationId xmlns:a16="http://schemas.microsoft.com/office/drawing/2014/main" id="{B734F8FC-092B-4CBC-8E04-5F384FC58C8C}"/>
                </a:ext>
              </a:extLst>
            </p:cNvPr>
            <p:cNvSpPr>
              <a:spLocks/>
            </p:cNvSpPr>
            <p:nvPr/>
          </p:nvSpPr>
          <p:spPr bwMode="auto">
            <a:xfrm>
              <a:off x="6205607" y="1944296"/>
              <a:ext cx="277020" cy="169636"/>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43">
              <a:extLst>
                <a:ext uri="{FF2B5EF4-FFF2-40B4-BE49-F238E27FC236}">
                  <a16:creationId xmlns:a16="http://schemas.microsoft.com/office/drawing/2014/main" id="{58F0E0CE-B492-4728-BC5C-7567A86F3651}"/>
                </a:ext>
              </a:extLst>
            </p:cNvPr>
            <p:cNvSpPr>
              <a:spLocks/>
            </p:cNvSpPr>
            <p:nvPr/>
          </p:nvSpPr>
          <p:spPr bwMode="auto">
            <a:xfrm>
              <a:off x="6205607" y="2173071"/>
              <a:ext cx="110497" cy="122948"/>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44">
              <a:extLst>
                <a:ext uri="{FF2B5EF4-FFF2-40B4-BE49-F238E27FC236}">
                  <a16:creationId xmlns:a16="http://schemas.microsoft.com/office/drawing/2014/main" id="{854658F0-2198-4F29-82DD-D5BF2710EC3D}"/>
                </a:ext>
              </a:extLst>
            </p:cNvPr>
            <p:cNvSpPr>
              <a:spLocks/>
            </p:cNvSpPr>
            <p:nvPr/>
          </p:nvSpPr>
          <p:spPr bwMode="auto">
            <a:xfrm>
              <a:off x="6205607" y="2173071"/>
              <a:ext cx="110497" cy="122948"/>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45">
              <a:extLst>
                <a:ext uri="{FF2B5EF4-FFF2-40B4-BE49-F238E27FC236}">
                  <a16:creationId xmlns:a16="http://schemas.microsoft.com/office/drawing/2014/main" id="{6165E718-E706-4E1F-AD77-3802A86BAA3C}"/>
                </a:ext>
              </a:extLst>
            </p:cNvPr>
            <p:cNvSpPr>
              <a:spLocks/>
            </p:cNvSpPr>
            <p:nvPr/>
          </p:nvSpPr>
          <p:spPr bwMode="auto">
            <a:xfrm>
              <a:off x="6026634" y="1944296"/>
              <a:ext cx="124503" cy="169636"/>
            </a:xfrm>
            <a:custGeom>
              <a:avLst/>
              <a:gdLst>
                <a:gd name="T0" fmla="*/ 34 w 34"/>
                <a:gd name="T1" fmla="*/ 0 h 46"/>
                <a:gd name="T2" fmla="*/ 0 w 34"/>
                <a:gd name="T3" fmla="*/ 0 h 46"/>
                <a:gd name="T4" fmla="*/ 7 w 34"/>
                <a:gd name="T5" fmla="*/ 46 h 46"/>
                <a:gd name="T6" fmla="*/ 34 w 34"/>
                <a:gd name="T7" fmla="*/ 4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cubicBezTo>
                    <a:pt x="0" y="0"/>
                    <a:pt x="0" y="0"/>
                    <a:pt x="0" y="0"/>
                  </a:cubicBezTo>
                  <a:cubicBezTo>
                    <a:pt x="7" y="14"/>
                    <a:pt x="10" y="30"/>
                    <a:pt x="7" y="46"/>
                  </a:cubicBezTo>
                  <a:cubicBezTo>
                    <a:pt x="34" y="46"/>
                    <a:pt x="34" y="46"/>
                    <a:pt x="34" y="46"/>
                  </a:cubicBezTo>
                  <a:cubicBezTo>
                    <a:pt x="34" y="0"/>
                    <a:pt x="34" y="0"/>
                    <a:pt x="3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46">
              <a:extLst>
                <a:ext uri="{FF2B5EF4-FFF2-40B4-BE49-F238E27FC236}">
                  <a16:creationId xmlns:a16="http://schemas.microsoft.com/office/drawing/2014/main" id="{E1C93530-A889-45AE-8FB3-EF0973061259}"/>
                </a:ext>
              </a:extLst>
            </p:cNvPr>
            <p:cNvSpPr>
              <a:spLocks/>
            </p:cNvSpPr>
            <p:nvPr/>
          </p:nvSpPr>
          <p:spPr bwMode="auto">
            <a:xfrm>
              <a:off x="5875673" y="2173071"/>
              <a:ext cx="275464" cy="171192"/>
            </a:xfrm>
            <a:custGeom>
              <a:avLst/>
              <a:gdLst>
                <a:gd name="T0" fmla="*/ 75 w 75"/>
                <a:gd name="T1" fmla="*/ 0 h 46"/>
                <a:gd name="T2" fmla="*/ 44 w 75"/>
                <a:gd name="T3" fmla="*/ 0 h 46"/>
                <a:gd name="T4" fmla="*/ 0 w 75"/>
                <a:gd name="T5" fmla="*/ 42 h 46"/>
                <a:gd name="T6" fmla="*/ 0 w 75"/>
                <a:gd name="T7" fmla="*/ 46 h 46"/>
                <a:gd name="T8" fmla="*/ 75 w 75"/>
                <a:gd name="T9" fmla="*/ 46 h 46"/>
                <a:gd name="T10" fmla="*/ 75 w 75"/>
                <a:gd name="T11" fmla="*/ 0 h 46"/>
              </a:gdLst>
              <a:ahLst/>
              <a:cxnLst>
                <a:cxn ang="0">
                  <a:pos x="T0" y="T1"/>
                </a:cxn>
                <a:cxn ang="0">
                  <a:pos x="T2" y="T3"/>
                </a:cxn>
                <a:cxn ang="0">
                  <a:pos x="T4" y="T5"/>
                </a:cxn>
                <a:cxn ang="0">
                  <a:pos x="T6" y="T7"/>
                </a:cxn>
                <a:cxn ang="0">
                  <a:pos x="T8" y="T9"/>
                </a:cxn>
                <a:cxn ang="0">
                  <a:pos x="T10" y="T11"/>
                </a:cxn>
              </a:cxnLst>
              <a:rect l="0" t="0" r="r" b="b"/>
              <a:pathLst>
                <a:path w="75" h="46">
                  <a:moveTo>
                    <a:pt x="75" y="0"/>
                  </a:moveTo>
                  <a:cubicBezTo>
                    <a:pt x="44" y="0"/>
                    <a:pt x="44" y="0"/>
                    <a:pt x="44" y="0"/>
                  </a:cubicBezTo>
                  <a:cubicBezTo>
                    <a:pt x="36" y="20"/>
                    <a:pt x="20" y="35"/>
                    <a:pt x="0" y="42"/>
                  </a:cubicBezTo>
                  <a:cubicBezTo>
                    <a:pt x="0" y="46"/>
                    <a:pt x="0" y="46"/>
                    <a:pt x="0" y="46"/>
                  </a:cubicBezTo>
                  <a:cubicBezTo>
                    <a:pt x="75" y="46"/>
                    <a:pt x="75" y="46"/>
                    <a:pt x="75" y="46"/>
                  </a:cubicBezTo>
                  <a:cubicBezTo>
                    <a:pt x="75" y="0"/>
                    <a:pt x="75" y="0"/>
                    <a:pt x="7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47">
              <a:extLst>
                <a:ext uri="{FF2B5EF4-FFF2-40B4-BE49-F238E27FC236}">
                  <a16:creationId xmlns:a16="http://schemas.microsoft.com/office/drawing/2014/main" id="{84F04777-455D-4185-AE21-18AD4E3B2CD7}"/>
                </a:ext>
              </a:extLst>
            </p:cNvPr>
            <p:cNvSpPr>
              <a:spLocks/>
            </p:cNvSpPr>
            <p:nvPr/>
          </p:nvSpPr>
          <p:spPr bwMode="auto">
            <a:xfrm>
              <a:off x="5875673" y="2398733"/>
              <a:ext cx="231888" cy="171192"/>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48">
              <a:extLst>
                <a:ext uri="{FF2B5EF4-FFF2-40B4-BE49-F238E27FC236}">
                  <a16:creationId xmlns:a16="http://schemas.microsoft.com/office/drawing/2014/main" id="{A0CDFF9C-C16D-4D6E-B05D-B2B4D5C3CDC3}"/>
                </a:ext>
              </a:extLst>
            </p:cNvPr>
            <p:cNvSpPr>
              <a:spLocks/>
            </p:cNvSpPr>
            <p:nvPr/>
          </p:nvSpPr>
          <p:spPr bwMode="auto">
            <a:xfrm>
              <a:off x="5875673" y="2398733"/>
              <a:ext cx="231888" cy="171192"/>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Freeform 78">
              <a:extLst>
                <a:ext uri="{FF2B5EF4-FFF2-40B4-BE49-F238E27FC236}">
                  <a16:creationId xmlns:a16="http://schemas.microsoft.com/office/drawing/2014/main" id="{74882081-F846-4B65-8399-A703B2EAEDF2}"/>
                </a:ext>
              </a:extLst>
            </p:cNvPr>
            <p:cNvSpPr>
              <a:spLocks/>
            </p:cNvSpPr>
            <p:nvPr/>
          </p:nvSpPr>
          <p:spPr bwMode="auto">
            <a:xfrm>
              <a:off x="5315407" y="1799561"/>
              <a:ext cx="751690" cy="736127"/>
            </a:xfrm>
            <a:custGeom>
              <a:avLst/>
              <a:gdLst>
                <a:gd name="T0" fmla="*/ 190 w 204"/>
                <a:gd name="T1" fmla="*/ 35 h 199"/>
                <a:gd name="T2" fmla="*/ 145 w 204"/>
                <a:gd name="T3" fmla="*/ 2 h 199"/>
                <a:gd name="T4" fmla="*/ 127 w 204"/>
                <a:gd name="T5" fmla="*/ 0 h 199"/>
                <a:gd name="T6" fmla="*/ 56 w 204"/>
                <a:gd name="T7" fmla="*/ 56 h 199"/>
                <a:gd name="T8" fmla="*/ 64 w 204"/>
                <a:gd name="T9" fmla="*/ 110 h 199"/>
                <a:gd name="T10" fmla="*/ 7 w 204"/>
                <a:gd name="T11" fmla="*/ 167 h 199"/>
                <a:gd name="T12" fmla="*/ 8 w 204"/>
                <a:gd name="T13" fmla="*/ 194 h 199"/>
                <a:gd name="T14" fmla="*/ 21 w 204"/>
                <a:gd name="T15" fmla="*/ 199 h 199"/>
                <a:gd name="T16" fmla="*/ 34 w 204"/>
                <a:gd name="T17" fmla="*/ 194 h 199"/>
                <a:gd name="T18" fmla="*/ 90 w 204"/>
                <a:gd name="T19" fmla="*/ 137 h 199"/>
                <a:gd name="T20" fmla="*/ 110 w 204"/>
                <a:gd name="T21" fmla="*/ 145 h 199"/>
                <a:gd name="T22" fmla="*/ 127 w 204"/>
                <a:gd name="T23" fmla="*/ 147 h 199"/>
                <a:gd name="T24" fmla="*/ 199 w 204"/>
                <a:gd name="T25" fmla="*/ 91 h 199"/>
                <a:gd name="T26" fmla="*/ 190 w 204"/>
                <a:gd name="T27" fmla="*/ 3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99">
                  <a:moveTo>
                    <a:pt x="190" y="35"/>
                  </a:moveTo>
                  <a:cubicBezTo>
                    <a:pt x="180" y="19"/>
                    <a:pt x="164" y="7"/>
                    <a:pt x="145" y="2"/>
                  </a:cubicBezTo>
                  <a:cubicBezTo>
                    <a:pt x="139" y="1"/>
                    <a:pt x="133" y="0"/>
                    <a:pt x="127" y="0"/>
                  </a:cubicBezTo>
                  <a:cubicBezTo>
                    <a:pt x="93" y="0"/>
                    <a:pt x="64" y="23"/>
                    <a:pt x="56" y="56"/>
                  </a:cubicBezTo>
                  <a:cubicBezTo>
                    <a:pt x="51" y="74"/>
                    <a:pt x="54" y="94"/>
                    <a:pt x="64" y="110"/>
                  </a:cubicBezTo>
                  <a:cubicBezTo>
                    <a:pt x="7" y="167"/>
                    <a:pt x="7" y="167"/>
                    <a:pt x="7" y="167"/>
                  </a:cubicBezTo>
                  <a:cubicBezTo>
                    <a:pt x="0" y="174"/>
                    <a:pt x="0" y="186"/>
                    <a:pt x="8" y="194"/>
                  </a:cubicBezTo>
                  <a:cubicBezTo>
                    <a:pt x="11" y="197"/>
                    <a:pt x="16" y="199"/>
                    <a:pt x="21" y="199"/>
                  </a:cubicBezTo>
                  <a:cubicBezTo>
                    <a:pt x="26" y="199"/>
                    <a:pt x="31" y="197"/>
                    <a:pt x="34" y="194"/>
                  </a:cubicBezTo>
                  <a:cubicBezTo>
                    <a:pt x="90" y="137"/>
                    <a:pt x="90" y="137"/>
                    <a:pt x="90" y="137"/>
                  </a:cubicBezTo>
                  <a:cubicBezTo>
                    <a:pt x="97" y="141"/>
                    <a:pt x="103" y="143"/>
                    <a:pt x="110" y="145"/>
                  </a:cubicBezTo>
                  <a:cubicBezTo>
                    <a:pt x="116" y="146"/>
                    <a:pt x="121" y="147"/>
                    <a:pt x="127" y="147"/>
                  </a:cubicBezTo>
                  <a:cubicBezTo>
                    <a:pt x="161" y="147"/>
                    <a:pt x="191" y="124"/>
                    <a:pt x="199" y="91"/>
                  </a:cubicBezTo>
                  <a:cubicBezTo>
                    <a:pt x="204" y="72"/>
                    <a:pt x="201" y="52"/>
                    <a:pt x="190" y="35"/>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5" name="Freeform 79">
              <a:extLst>
                <a:ext uri="{FF2B5EF4-FFF2-40B4-BE49-F238E27FC236}">
                  <a16:creationId xmlns:a16="http://schemas.microsoft.com/office/drawing/2014/main" id="{A59A34C4-722E-4B48-8A10-2397A6D2571F}"/>
                </a:ext>
              </a:extLst>
            </p:cNvPr>
            <p:cNvSpPr>
              <a:spLocks/>
            </p:cNvSpPr>
            <p:nvPr/>
          </p:nvSpPr>
          <p:spPr bwMode="auto">
            <a:xfrm>
              <a:off x="5587759" y="1880488"/>
              <a:ext cx="393743" cy="381292"/>
            </a:xfrm>
            <a:custGeom>
              <a:avLst/>
              <a:gdLst>
                <a:gd name="T0" fmla="*/ 103 w 107"/>
                <a:gd name="T1" fmla="*/ 64 h 103"/>
                <a:gd name="T2" fmla="*/ 53 w 107"/>
                <a:gd name="T3" fmla="*/ 103 h 103"/>
                <a:gd name="T4" fmla="*/ 41 w 107"/>
                <a:gd name="T5" fmla="*/ 102 h 103"/>
                <a:gd name="T6" fmla="*/ 24 w 107"/>
                <a:gd name="T7" fmla="*/ 94 h 103"/>
                <a:gd name="T8" fmla="*/ 11 w 107"/>
                <a:gd name="T9" fmla="*/ 81 h 103"/>
                <a:gd name="T10" fmla="*/ 3 w 107"/>
                <a:gd name="T11" fmla="*/ 39 h 103"/>
                <a:gd name="T12" fmla="*/ 53 w 107"/>
                <a:gd name="T13" fmla="*/ 0 h 103"/>
                <a:gd name="T14" fmla="*/ 66 w 107"/>
                <a:gd name="T15" fmla="*/ 1 h 103"/>
                <a:gd name="T16" fmla="*/ 97 w 107"/>
                <a:gd name="T17" fmla="*/ 25 h 103"/>
                <a:gd name="T18" fmla="*/ 103 w 107"/>
                <a:gd name="T19" fmla="*/ 6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3">
                  <a:moveTo>
                    <a:pt x="103" y="64"/>
                  </a:moveTo>
                  <a:cubicBezTo>
                    <a:pt x="98" y="87"/>
                    <a:pt x="77" y="103"/>
                    <a:pt x="53" y="103"/>
                  </a:cubicBezTo>
                  <a:cubicBezTo>
                    <a:pt x="49" y="103"/>
                    <a:pt x="45" y="103"/>
                    <a:pt x="41" y="102"/>
                  </a:cubicBezTo>
                  <a:cubicBezTo>
                    <a:pt x="35" y="100"/>
                    <a:pt x="29" y="97"/>
                    <a:pt x="24" y="94"/>
                  </a:cubicBezTo>
                  <a:cubicBezTo>
                    <a:pt x="19" y="90"/>
                    <a:pt x="14" y="86"/>
                    <a:pt x="11" y="81"/>
                  </a:cubicBezTo>
                  <a:cubicBezTo>
                    <a:pt x="3" y="69"/>
                    <a:pt x="0" y="54"/>
                    <a:pt x="3" y="39"/>
                  </a:cubicBezTo>
                  <a:cubicBezTo>
                    <a:pt x="9" y="16"/>
                    <a:pt x="30" y="0"/>
                    <a:pt x="53" y="0"/>
                  </a:cubicBezTo>
                  <a:cubicBezTo>
                    <a:pt x="57" y="0"/>
                    <a:pt x="62" y="0"/>
                    <a:pt x="66" y="1"/>
                  </a:cubicBezTo>
                  <a:cubicBezTo>
                    <a:pt x="79" y="5"/>
                    <a:pt x="90" y="13"/>
                    <a:pt x="97" y="25"/>
                  </a:cubicBezTo>
                  <a:cubicBezTo>
                    <a:pt x="105" y="37"/>
                    <a:pt x="107" y="51"/>
                    <a:pt x="103"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6" name="Freeform 80">
              <a:extLst>
                <a:ext uri="{FF2B5EF4-FFF2-40B4-BE49-F238E27FC236}">
                  <a16:creationId xmlns:a16="http://schemas.microsoft.com/office/drawing/2014/main" id="{771615C5-839C-44D5-86D0-FFE9E6DAC3AE}"/>
                </a:ext>
              </a:extLst>
            </p:cNvPr>
            <p:cNvSpPr>
              <a:spLocks noEditPoints="1"/>
            </p:cNvSpPr>
            <p:nvPr/>
          </p:nvSpPr>
          <p:spPr bwMode="auto">
            <a:xfrm>
              <a:off x="5587759" y="1885156"/>
              <a:ext cx="385961" cy="376623"/>
            </a:xfrm>
            <a:custGeom>
              <a:avLst/>
              <a:gdLst>
                <a:gd name="T0" fmla="*/ 3 w 105"/>
                <a:gd name="T1" fmla="*/ 38 h 102"/>
                <a:gd name="T2" fmla="*/ 2 w 105"/>
                <a:gd name="T3" fmla="*/ 50 h 102"/>
                <a:gd name="T4" fmla="*/ 8 w 105"/>
                <a:gd name="T5" fmla="*/ 74 h 102"/>
                <a:gd name="T6" fmla="*/ 3 w 105"/>
                <a:gd name="T7" fmla="*/ 38 h 102"/>
                <a:gd name="T8" fmla="*/ 66 w 105"/>
                <a:gd name="T9" fmla="*/ 0 h 102"/>
                <a:gd name="T10" fmla="*/ 81 w 105"/>
                <a:gd name="T11" fmla="*/ 7 h 102"/>
                <a:gd name="T12" fmla="*/ 16 w 105"/>
                <a:gd name="T13" fmla="*/ 85 h 102"/>
                <a:gd name="T14" fmla="*/ 11 w 105"/>
                <a:gd name="T15" fmla="*/ 80 h 102"/>
                <a:gd name="T16" fmla="*/ 24 w 105"/>
                <a:gd name="T17" fmla="*/ 93 h 102"/>
                <a:gd name="T18" fmla="*/ 41 w 105"/>
                <a:gd name="T19" fmla="*/ 101 h 102"/>
                <a:gd name="T20" fmla="*/ 53 w 105"/>
                <a:gd name="T21" fmla="*/ 102 h 102"/>
                <a:gd name="T22" fmla="*/ 103 w 105"/>
                <a:gd name="T23" fmla="*/ 63 h 102"/>
                <a:gd name="T24" fmla="*/ 105 w 105"/>
                <a:gd name="T25" fmla="*/ 50 h 102"/>
                <a:gd name="T26" fmla="*/ 97 w 105"/>
                <a:gd name="T27" fmla="*/ 24 h 102"/>
                <a:gd name="T28" fmla="*/ 66 w 105"/>
                <a:gd name="T2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02">
                  <a:moveTo>
                    <a:pt x="3" y="38"/>
                  </a:moveTo>
                  <a:cubicBezTo>
                    <a:pt x="2" y="42"/>
                    <a:pt x="2" y="46"/>
                    <a:pt x="2" y="50"/>
                  </a:cubicBezTo>
                  <a:cubicBezTo>
                    <a:pt x="2" y="59"/>
                    <a:pt x="4" y="67"/>
                    <a:pt x="8" y="74"/>
                  </a:cubicBezTo>
                  <a:cubicBezTo>
                    <a:pt x="2" y="64"/>
                    <a:pt x="0" y="51"/>
                    <a:pt x="3" y="38"/>
                  </a:cubicBezTo>
                  <a:moveTo>
                    <a:pt x="66" y="0"/>
                  </a:moveTo>
                  <a:cubicBezTo>
                    <a:pt x="71" y="2"/>
                    <a:pt x="77" y="4"/>
                    <a:pt x="81" y="7"/>
                  </a:cubicBezTo>
                  <a:cubicBezTo>
                    <a:pt x="50" y="24"/>
                    <a:pt x="26" y="52"/>
                    <a:pt x="16" y="85"/>
                  </a:cubicBezTo>
                  <a:cubicBezTo>
                    <a:pt x="14" y="84"/>
                    <a:pt x="13" y="82"/>
                    <a:pt x="11" y="80"/>
                  </a:cubicBezTo>
                  <a:cubicBezTo>
                    <a:pt x="15" y="85"/>
                    <a:pt x="19" y="90"/>
                    <a:pt x="24" y="93"/>
                  </a:cubicBezTo>
                  <a:cubicBezTo>
                    <a:pt x="29" y="96"/>
                    <a:pt x="35" y="99"/>
                    <a:pt x="41" y="101"/>
                  </a:cubicBezTo>
                  <a:cubicBezTo>
                    <a:pt x="45" y="102"/>
                    <a:pt x="49" y="102"/>
                    <a:pt x="53" y="102"/>
                  </a:cubicBezTo>
                  <a:cubicBezTo>
                    <a:pt x="77" y="102"/>
                    <a:pt x="98" y="86"/>
                    <a:pt x="103" y="63"/>
                  </a:cubicBezTo>
                  <a:cubicBezTo>
                    <a:pt x="104" y="59"/>
                    <a:pt x="105" y="55"/>
                    <a:pt x="105" y="50"/>
                  </a:cubicBezTo>
                  <a:cubicBezTo>
                    <a:pt x="105" y="41"/>
                    <a:pt x="102" y="32"/>
                    <a:pt x="97" y="24"/>
                  </a:cubicBezTo>
                  <a:cubicBezTo>
                    <a:pt x="90" y="12"/>
                    <a:pt x="79" y="4"/>
                    <a:pt x="66" y="0"/>
                  </a:cubicBezTo>
                </a:path>
              </a:pathLst>
            </a:custGeom>
            <a:solidFill>
              <a:srgbClr val="EEF7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Freeform 81">
              <a:extLst>
                <a:ext uri="{FF2B5EF4-FFF2-40B4-BE49-F238E27FC236}">
                  <a16:creationId xmlns:a16="http://schemas.microsoft.com/office/drawing/2014/main" id="{A57B8D8E-E877-4D3F-AA22-AEF76F2524C3}"/>
                </a:ext>
              </a:extLst>
            </p:cNvPr>
            <p:cNvSpPr>
              <a:spLocks noEditPoints="1"/>
            </p:cNvSpPr>
            <p:nvPr/>
          </p:nvSpPr>
          <p:spPr bwMode="auto">
            <a:xfrm>
              <a:off x="5598653" y="1880488"/>
              <a:ext cx="231888" cy="300365"/>
            </a:xfrm>
            <a:custGeom>
              <a:avLst/>
              <a:gdLst>
                <a:gd name="T0" fmla="*/ 5 w 63"/>
                <a:gd name="T1" fmla="*/ 75 h 81"/>
                <a:gd name="T2" fmla="*/ 8 w 63"/>
                <a:gd name="T3" fmla="*/ 81 h 81"/>
                <a:gd name="T4" fmla="*/ 8 w 63"/>
                <a:gd name="T5" fmla="*/ 81 h 81"/>
                <a:gd name="T6" fmla="*/ 8 w 63"/>
                <a:gd name="T7" fmla="*/ 81 h 81"/>
                <a:gd name="T8" fmla="*/ 5 w 63"/>
                <a:gd name="T9" fmla="*/ 75 h 81"/>
                <a:gd name="T10" fmla="*/ 50 w 63"/>
                <a:gd name="T11" fmla="*/ 0 h 81"/>
                <a:gd name="T12" fmla="*/ 0 w 63"/>
                <a:gd name="T13" fmla="*/ 39 h 81"/>
                <a:gd name="T14" fmla="*/ 0 w 63"/>
                <a:gd name="T15" fmla="*/ 39 h 81"/>
                <a:gd name="T16" fmla="*/ 0 w 63"/>
                <a:gd name="T17" fmla="*/ 39 h 81"/>
                <a:gd name="T18" fmla="*/ 50 w 63"/>
                <a:gd name="T19" fmla="*/ 0 h 81"/>
                <a:gd name="T20" fmla="*/ 63 w 63"/>
                <a:gd name="T21" fmla="*/ 1 h 81"/>
                <a:gd name="T22" fmla="*/ 63 w 63"/>
                <a:gd name="T23" fmla="*/ 1 h 81"/>
                <a:gd name="T24" fmla="*/ 63 w 63"/>
                <a:gd name="T25" fmla="*/ 1 h 81"/>
                <a:gd name="T26" fmla="*/ 50 w 63"/>
                <a:gd name="T2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81">
                  <a:moveTo>
                    <a:pt x="5" y="75"/>
                  </a:moveTo>
                  <a:cubicBezTo>
                    <a:pt x="6" y="77"/>
                    <a:pt x="7" y="79"/>
                    <a:pt x="8" y="81"/>
                  </a:cubicBezTo>
                  <a:cubicBezTo>
                    <a:pt x="8" y="81"/>
                    <a:pt x="8" y="81"/>
                    <a:pt x="8" y="81"/>
                  </a:cubicBezTo>
                  <a:cubicBezTo>
                    <a:pt x="8" y="81"/>
                    <a:pt x="8" y="81"/>
                    <a:pt x="8" y="81"/>
                  </a:cubicBezTo>
                  <a:cubicBezTo>
                    <a:pt x="7" y="79"/>
                    <a:pt x="6" y="77"/>
                    <a:pt x="5" y="75"/>
                  </a:cubicBezTo>
                  <a:moveTo>
                    <a:pt x="50" y="0"/>
                  </a:moveTo>
                  <a:cubicBezTo>
                    <a:pt x="27" y="0"/>
                    <a:pt x="6" y="16"/>
                    <a:pt x="0" y="39"/>
                  </a:cubicBezTo>
                  <a:cubicBezTo>
                    <a:pt x="0" y="39"/>
                    <a:pt x="0" y="39"/>
                    <a:pt x="0" y="39"/>
                  </a:cubicBezTo>
                  <a:cubicBezTo>
                    <a:pt x="0" y="39"/>
                    <a:pt x="0" y="39"/>
                    <a:pt x="0" y="39"/>
                  </a:cubicBezTo>
                  <a:cubicBezTo>
                    <a:pt x="6" y="16"/>
                    <a:pt x="27" y="0"/>
                    <a:pt x="50" y="0"/>
                  </a:cubicBezTo>
                  <a:cubicBezTo>
                    <a:pt x="54" y="0"/>
                    <a:pt x="59" y="0"/>
                    <a:pt x="63" y="1"/>
                  </a:cubicBezTo>
                  <a:cubicBezTo>
                    <a:pt x="63" y="1"/>
                    <a:pt x="63" y="1"/>
                    <a:pt x="63" y="1"/>
                  </a:cubicBezTo>
                  <a:cubicBezTo>
                    <a:pt x="63" y="1"/>
                    <a:pt x="63" y="1"/>
                    <a:pt x="63" y="1"/>
                  </a:cubicBezTo>
                  <a:cubicBezTo>
                    <a:pt x="59" y="0"/>
                    <a:pt x="54" y="0"/>
                    <a:pt x="50" y="0"/>
                  </a:cubicBezTo>
                </a:path>
              </a:pathLst>
            </a:custGeom>
            <a:solidFill>
              <a:srgbClr val="466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8" name="Freeform 82">
              <a:extLst>
                <a:ext uri="{FF2B5EF4-FFF2-40B4-BE49-F238E27FC236}">
                  <a16:creationId xmlns:a16="http://schemas.microsoft.com/office/drawing/2014/main" id="{DE1D1C2E-FA88-457B-8C8A-1DFD216A964D}"/>
                </a:ext>
              </a:extLst>
            </p:cNvPr>
            <p:cNvSpPr>
              <a:spLocks/>
            </p:cNvSpPr>
            <p:nvPr/>
          </p:nvSpPr>
          <p:spPr bwMode="auto">
            <a:xfrm>
              <a:off x="5587759" y="1880488"/>
              <a:ext cx="298808" cy="319040"/>
            </a:xfrm>
            <a:custGeom>
              <a:avLst/>
              <a:gdLst>
                <a:gd name="T0" fmla="*/ 53 w 81"/>
                <a:gd name="T1" fmla="*/ 0 h 86"/>
                <a:gd name="T2" fmla="*/ 3 w 81"/>
                <a:gd name="T3" fmla="*/ 39 h 86"/>
                <a:gd name="T4" fmla="*/ 3 w 81"/>
                <a:gd name="T5" fmla="*/ 39 h 86"/>
                <a:gd name="T6" fmla="*/ 8 w 81"/>
                <a:gd name="T7" fmla="*/ 75 h 86"/>
                <a:gd name="T8" fmla="*/ 11 w 81"/>
                <a:gd name="T9" fmla="*/ 81 h 86"/>
                <a:gd name="T10" fmla="*/ 11 w 81"/>
                <a:gd name="T11" fmla="*/ 81 h 86"/>
                <a:gd name="T12" fmla="*/ 16 w 81"/>
                <a:gd name="T13" fmla="*/ 86 h 86"/>
                <a:gd name="T14" fmla="*/ 81 w 81"/>
                <a:gd name="T15" fmla="*/ 8 h 86"/>
                <a:gd name="T16" fmla="*/ 66 w 81"/>
                <a:gd name="T17" fmla="*/ 1 h 86"/>
                <a:gd name="T18" fmla="*/ 66 w 81"/>
                <a:gd name="T19" fmla="*/ 1 h 86"/>
                <a:gd name="T20" fmla="*/ 53 w 81"/>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86">
                  <a:moveTo>
                    <a:pt x="53" y="0"/>
                  </a:moveTo>
                  <a:cubicBezTo>
                    <a:pt x="30" y="0"/>
                    <a:pt x="9" y="16"/>
                    <a:pt x="3" y="39"/>
                  </a:cubicBezTo>
                  <a:cubicBezTo>
                    <a:pt x="3" y="39"/>
                    <a:pt x="3" y="39"/>
                    <a:pt x="3" y="39"/>
                  </a:cubicBezTo>
                  <a:cubicBezTo>
                    <a:pt x="0" y="52"/>
                    <a:pt x="2" y="65"/>
                    <a:pt x="8" y="75"/>
                  </a:cubicBezTo>
                  <a:cubicBezTo>
                    <a:pt x="9" y="77"/>
                    <a:pt x="10" y="79"/>
                    <a:pt x="11" y="81"/>
                  </a:cubicBezTo>
                  <a:cubicBezTo>
                    <a:pt x="11" y="81"/>
                    <a:pt x="11" y="81"/>
                    <a:pt x="11" y="81"/>
                  </a:cubicBezTo>
                  <a:cubicBezTo>
                    <a:pt x="13" y="83"/>
                    <a:pt x="14" y="85"/>
                    <a:pt x="16" y="86"/>
                  </a:cubicBezTo>
                  <a:cubicBezTo>
                    <a:pt x="26" y="53"/>
                    <a:pt x="50" y="25"/>
                    <a:pt x="81" y="8"/>
                  </a:cubicBezTo>
                  <a:cubicBezTo>
                    <a:pt x="77" y="5"/>
                    <a:pt x="71" y="3"/>
                    <a:pt x="66" y="1"/>
                  </a:cubicBezTo>
                  <a:cubicBezTo>
                    <a:pt x="66" y="1"/>
                    <a:pt x="66" y="1"/>
                    <a:pt x="66" y="1"/>
                  </a:cubicBezTo>
                  <a:cubicBezTo>
                    <a:pt x="62" y="0"/>
                    <a:pt x="57" y="0"/>
                    <a:pt x="53" y="0"/>
                  </a:cubicBezTo>
                </a:path>
              </a:pathLst>
            </a:custGeom>
            <a:solidFill>
              <a:srgbClr val="C1E3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9" name="Freeform 83">
              <a:extLst>
                <a:ext uri="{FF2B5EF4-FFF2-40B4-BE49-F238E27FC236}">
                  <a16:creationId xmlns:a16="http://schemas.microsoft.com/office/drawing/2014/main" id="{CCD9A896-CA9F-4440-B3EF-796824F34C24}"/>
                </a:ext>
              </a:extLst>
            </p:cNvPr>
            <p:cNvSpPr>
              <a:spLocks noEditPoints="1"/>
            </p:cNvSpPr>
            <p:nvPr/>
          </p:nvSpPr>
          <p:spPr bwMode="auto">
            <a:xfrm>
              <a:off x="5528620" y="2207309"/>
              <a:ext cx="118278" cy="118278"/>
            </a:xfrm>
            <a:custGeom>
              <a:avLst/>
              <a:gdLst>
                <a:gd name="T0" fmla="*/ 32 w 32"/>
                <a:gd name="T1" fmla="*/ 27 h 32"/>
                <a:gd name="T2" fmla="*/ 27 w 32"/>
                <a:gd name="T3" fmla="*/ 32 h 32"/>
                <a:gd name="T4" fmla="*/ 27 w 32"/>
                <a:gd name="T5" fmla="*/ 32 h 32"/>
                <a:gd name="T6" fmla="*/ 32 w 32"/>
                <a:gd name="T7" fmla="*/ 27 h 32"/>
                <a:gd name="T8" fmla="*/ 6 w 32"/>
                <a:gd name="T9" fmla="*/ 0 h 32"/>
                <a:gd name="T10" fmla="*/ 0 w 32"/>
                <a:gd name="T11" fmla="*/ 6 h 32"/>
                <a:gd name="T12" fmla="*/ 0 w 32"/>
                <a:gd name="T13" fmla="*/ 6 h 32"/>
                <a:gd name="T14" fmla="*/ 0 w 32"/>
                <a:gd name="T15" fmla="*/ 6 h 32"/>
                <a:gd name="T16" fmla="*/ 6 w 32"/>
                <a:gd name="T17" fmla="*/ 0 h 32"/>
                <a:gd name="T18" fmla="*/ 6 w 32"/>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27"/>
                  </a:moveTo>
                  <a:cubicBezTo>
                    <a:pt x="27" y="32"/>
                    <a:pt x="27" y="32"/>
                    <a:pt x="27" y="32"/>
                  </a:cubicBezTo>
                  <a:cubicBezTo>
                    <a:pt x="27" y="32"/>
                    <a:pt x="27" y="32"/>
                    <a:pt x="27" y="32"/>
                  </a:cubicBezTo>
                  <a:cubicBezTo>
                    <a:pt x="32" y="27"/>
                    <a:pt x="32" y="27"/>
                    <a:pt x="32" y="27"/>
                  </a:cubicBezTo>
                  <a:moveTo>
                    <a:pt x="6" y="0"/>
                  </a:moveTo>
                  <a:cubicBezTo>
                    <a:pt x="0" y="6"/>
                    <a:pt x="0" y="6"/>
                    <a:pt x="0" y="6"/>
                  </a:cubicBezTo>
                  <a:cubicBezTo>
                    <a:pt x="0" y="6"/>
                    <a:pt x="0" y="6"/>
                    <a:pt x="0" y="6"/>
                  </a:cubicBezTo>
                  <a:cubicBezTo>
                    <a:pt x="0" y="6"/>
                    <a:pt x="0" y="6"/>
                    <a:pt x="0" y="6"/>
                  </a:cubicBezTo>
                  <a:cubicBezTo>
                    <a:pt x="6" y="0"/>
                    <a:pt x="6" y="0"/>
                    <a:pt x="6" y="0"/>
                  </a:cubicBezTo>
                  <a:cubicBezTo>
                    <a:pt x="6" y="0"/>
                    <a:pt x="6" y="0"/>
                    <a:pt x="6" y="0"/>
                  </a:cubicBezTo>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84">
              <a:extLst>
                <a:ext uri="{FF2B5EF4-FFF2-40B4-BE49-F238E27FC236}">
                  <a16:creationId xmlns:a16="http://schemas.microsoft.com/office/drawing/2014/main" id="{45E8FD36-032D-41A2-AFD3-766C84B81222}"/>
                </a:ext>
              </a:extLst>
            </p:cNvPr>
            <p:cNvSpPr>
              <a:spLocks/>
            </p:cNvSpPr>
            <p:nvPr/>
          </p:nvSpPr>
          <p:spPr bwMode="auto">
            <a:xfrm>
              <a:off x="5528620" y="2207309"/>
              <a:ext cx="118278" cy="118278"/>
            </a:xfrm>
            <a:custGeom>
              <a:avLst/>
              <a:gdLst>
                <a:gd name="T0" fmla="*/ 6 w 32"/>
                <a:gd name="T1" fmla="*/ 0 h 32"/>
                <a:gd name="T2" fmla="*/ 6 w 32"/>
                <a:gd name="T3" fmla="*/ 0 h 32"/>
                <a:gd name="T4" fmla="*/ 6 w 32"/>
                <a:gd name="T5" fmla="*/ 0 h 32"/>
                <a:gd name="T6" fmla="*/ 0 w 32"/>
                <a:gd name="T7" fmla="*/ 6 h 32"/>
                <a:gd name="T8" fmla="*/ 2 w 32"/>
                <a:gd name="T9" fmla="*/ 9 h 32"/>
                <a:gd name="T10" fmla="*/ 23 w 32"/>
                <a:gd name="T11" fmla="*/ 31 h 32"/>
                <a:gd name="T12" fmla="*/ 27 w 32"/>
                <a:gd name="T13" fmla="*/ 32 h 32"/>
                <a:gd name="T14" fmla="*/ 32 w 32"/>
                <a:gd name="T15" fmla="*/ 27 h 32"/>
                <a:gd name="T16" fmla="*/ 28 w 32"/>
                <a:gd name="T17" fmla="*/ 24 h 32"/>
                <a:gd name="T18" fmla="*/ 9 w 32"/>
                <a:gd name="T19" fmla="*/ 5 h 32"/>
                <a:gd name="T20" fmla="*/ 6 w 32"/>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2">
                  <a:moveTo>
                    <a:pt x="6" y="0"/>
                  </a:moveTo>
                  <a:cubicBezTo>
                    <a:pt x="6" y="0"/>
                    <a:pt x="6" y="0"/>
                    <a:pt x="6" y="0"/>
                  </a:cubicBezTo>
                  <a:cubicBezTo>
                    <a:pt x="6" y="0"/>
                    <a:pt x="6" y="0"/>
                    <a:pt x="6" y="0"/>
                  </a:cubicBezTo>
                  <a:cubicBezTo>
                    <a:pt x="0" y="6"/>
                    <a:pt x="0" y="6"/>
                    <a:pt x="0" y="6"/>
                  </a:cubicBezTo>
                  <a:cubicBezTo>
                    <a:pt x="1" y="7"/>
                    <a:pt x="1" y="8"/>
                    <a:pt x="2" y="9"/>
                  </a:cubicBezTo>
                  <a:cubicBezTo>
                    <a:pt x="8" y="18"/>
                    <a:pt x="15" y="25"/>
                    <a:pt x="23" y="31"/>
                  </a:cubicBezTo>
                  <a:cubicBezTo>
                    <a:pt x="24" y="31"/>
                    <a:pt x="26" y="32"/>
                    <a:pt x="27" y="32"/>
                  </a:cubicBezTo>
                  <a:cubicBezTo>
                    <a:pt x="32" y="27"/>
                    <a:pt x="32" y="27"/>
                    <a:pt x="32" y="27"/>
                  </a:cubicBezTo>
                  <a:cubicBezTo>
                    <a:pt x="31" y="26"/>
                    <a:pt x="29" y="25"/>
                    <a:pt x="28" y="24"/>
                  </a:cubicBezTo>
                  <a:cubicBezTo>
                    <a:pt x="20" y="19"/>
                    <a:pt x="14" y="13"/>
                    <a:pt x="9" y="5"/>
                  </a:cubicBezTo>
                  <a:cubicBezTo>
                    <a:pt x="8" y="3"/>
                    <a:pt x="7" y="2"/>
                    <a:pt x="6" y="0"/>
                  </a:cubicBezTo>
                </a:path>
              </a:pathLst>
            </a:custGeom>
            <a:solidFill>
              <a:srgbClr val="2E2E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1" name="Freeform 85">
              <a:extLst>
                <a:ext uri="{FF2B5EF4-FFF2-40B4-BE49-F238E27FC236}">
                  <a16:creationId xmlns:a16="http://schemas.microsoft.com/office/drawing/2014/main" id="{D0D3C889-D3C3-4066-B1C9-5ABB665FC47B}"/>
                </a:ext>
              </a:extLst>
            </p:cNvPr>
            <p:cNvSpPr>
              <a:spLocks/>
            </p:cNvSpPr>
            <p:nvPr/>
          </p:nvSpPr>
          <p:spPr bwMode="auto">
            <a:xfrm>
              <a:off x="4927891" y="1458732"/>
              <a:ext cx="220994" cy="392186"/>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Freeform 86">
              <a:extLst>
                <a:ext uri="{FF2B5EF4-FFF2-40B4-BE49-F238E27FC236}">
                  <a16:creationId xmlns:a16="http://schemas.microsoft.com/office/drawing/2014/main" id="{FE0E2742-7A3A-4B15-B74E-63E7C8DE9843}"/>
                </a:ext>
              </a:extLst>
            </p:cNvPr>
            <p:cNvSpPr>
              <a:spLocks/>
            </p:cNvSpPr>
            <p:nvPr/>
          </p:nvSpPr>
          <p:spPr bwMode="auto">
            <a:xfrm>
              <a:off x="4468784" y="1458732"/>
              <a:ext cx="216325" cy="392186"/>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3" name="Freeform 87">
              <a:extLst>
                <a:ext uri="{FF2B5EF4-FFF2-40B4-BE49-F238E27FC236}">
                  <a16:creationId xmlns:a16="http://schemas.microsoft.com/office/drawing/2014/main" id="{14A532F7-94C9-4640-87FF-8743A185885A}"/>
                </a:ext>
              </a:extLst>
            </p:cNvPr>
            <p:cNvSpPr>
              <a:spLocks/>
            </p:cNvSpPr>
            <p:nvPr/>
          </p:nvSpPr>
          <p:spPr bwMode="auto">
            <a:xfrm>
              <a:off x="4655539" y="1348236"/>
              <a:ext cx="320596" cy="625630"/>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4" name="Freeform 88">
              <a:extLst>
                <a:ext uri="{FF2B5EF4-FFF2-40B4-BE49-F238E27FC236}">
                  <a16:creationId xmlns:a16="http://schemas.microsoft.com/office/drawing/2014/main" id="{148CCC00-4151-438A-9961-F43BD00D3ADC}"/>
                </a:ext>
              </a:extLst>
            </p:cNvPr>
            <p:cNvSpPr>
              <a:spLocks/>
            </p:cNvSpPr>
            <p:nvPr/>
          </p:nvSpPr>
          <p:spPr bwMode="auto">
            <a:xfrm>
              <a:off x="4655539" y="1348236"/>
              <a:ext cx="320596" cy="625630"/>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5" name="Freeform 89">
              <a:extLst>
                <a:ext uri="{FF2B5EF4-FFF2-40B4-BE49-F238E27FC236}">
                  <a16:creationId xmlns:a16="http://schemas.microsoft.com/office/drawing/2014/main" id="{7758B05E-8063-4D2D-8E7D-2DDA86752F2C}"/>
                </a:ext>
              </a:extLst>
            </p:cNvPr>
            <p:cNvSpPr>
              <a:spLocks/>
            </p:cNvSpPr>
            <p:nvPr/>
          </p:nvSpPr>
          <p:spPr bwMode="auto">
            <a:xfrm>
              <a:off x="4685109" y="1348236"/>
              <a:ext cx="291027" cy="625630"/>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6" name="Freeform 90">
              <a:extLst>
                <a:ext uri="{FF2B5EF4-FFF2-40B4-BE49-F238E27FC236}">
                  <a16:creationId xmlns:a16="http://schemas.microsoft.com/office/drawing/2014/main" id="{AF5AA13C-8900-42FC-B1A0-4FBA316FF677}"/>
                </a:ext>
              </a:extLst>
            </p:cNvPr>
            <p:cNvSpPr>
              <a:spLocks/>
            </p:cNvSpPr>
            <p:nvPr/>
          </p:nvSpPr>
          <p:spPr bwMode="auto">
            <a:xfrm>
              <a:off x="4685109" y="1348236"/>
              <a:ext cx="291027" cy="625630"/>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8" name="Freeform 101">
              <a:extLst>
                <a:ext uri="{FF2B5EF4-FFF2-40B4-BE49-F238E27FC236}">
                  <a16:creationId xmlns:a16="http://schemas.microsoft.com/office/drawing/2014/main" id="{8A911446-3CDB-4815-8EF2-327DAF3E1753}"/>
                </a:ext>
              </a:extLst>
            </p:cNvPr>
            <p:cNvSpPr>
              <a:spLocks noEditPoints="1"/>
            </p:cNvSpPr>
            <p:nvPr/>
          </p:nvSpPr>
          <p:spPr bwMode="auto">
            <a:xfrm>
              <a:off x="4490572" y="1334229"/>
              <a:ext cx="3453415" cy="1627882"/>
            </a:xfrm>
            <a:custGeom>
              <a:avLst/>
              <a:gdLst>
                <a:gd name="T0" fmla="*/ 177 w 938"/>
                <a:gd name="T1" fmla="*/ 11 h 440"/>
                <a:gd name="T2" fmla="*/ 214 w 938"/>
                <a:gd name="T3" fmla="*/ 8 h 440"/>
                <a:gd name="T4" fmla="*/ 245 w 938"/>
                <a:gd name="T5" fmla="*/ 0 h 440"/>
                <a:gd name="T6" fmla="*/ 283 w 938"/>
                <a:gd name="T7" fmla="*/ 0 h 440"/>
                <a:gd name="T8" fmla="*/ 313 w 938"/>
                <a:gd name="T9" fmla="*/ 8 h 440"/>
                <a:gd name="T10" fmla="*/ 374 w 938"/>
                <a:gd name="T11" fmla="*/ 0 h 440"/>
                <a:gd name="T12" fmla="*/ 397 w 938"/>
                <a:gd name="T13" fmla="*/ 8 h 440"/>
                <a:gd name="T14" fmla="*/ 428 w 938"/>
                <a:gd name="T15" fmla="*/ 0 h 440"/>
                <a:gd name="T16" fmla="*/ 466 w 938"/>
                <a:gd name="T17" fmla="*/ 0 h 440"/>
                <a:gd name="T18" fmla="*/ 496 w 938"/>
                <a:gd name="T19" fmla="*/ 8 h 440"/>
                <a:gd name="T20" fmla="*/ 557 w 938"/>
                <a:gd name="T21" fmla="*/ 0 h 440"/>
                <a:gd name="T22" fmla="*/ 580 w 938"/>
                <a:gd name="T23" fmla="*/ 8 h 440"/>
                <a:gd name="T24" fmla="*/ 610 w 938"/>
                <a:gd name="T25" fmla="*/ 0 h 440"/>
                <a:gd name="T26" fmla="*/ 648 w 938"/>
                <a:gd name="T27" fmla="*/ 0 h 440"/>
                <a:gd name="T28" fmla="*/ 679 w 938"/>
                <a:gd name="T29" fmla="*/ 8 h 440"/>
                <a:gd name="T30" fmla="*/ 740 w 938"/>
                <a:gd name="T31" fmla="*/ 1 h 440"/>
                <a:gd name="T32" fmla="*/ 761 w 938"/>
                <a:gd name="T33" fmla="*/ 11 h 440"/>
                <a:gd name="T34" fmla="*/ 793 w 938"/>
                <a:gd name="T35" fmla="*/ 12 h 440"/>
                <a:gd name="T36" fmla="*/ 828 w 938"/>
                <a:gd name="T37" fmla="*/ 27 h 440"/>
                <a:gd name="T38" fmla="*/ 849 w 938"/>
                <a:gd name="T39" fmla="*/ 50 h 440"/>
                <a:gd name="T40" fmla="*/ 897 w 938"/>
                <a:gd name="T41" fmla="*/ 89 h 440"/>
                <a:gd name="T42" fmla="*/ 903 w 938"/>
                <a:gd name="T43" fmla="*/ 112 h 440"/>
                <a:gd name="T44" fmla="*/ 923 w 938"/>
                <a:gd name="T45" fmla="*/ 136 h 440"/>
                <a:gd name="T46" fmla="*/ 934 w 938"/>
                <a:gd name="T47" fmla="*/ 173 h 440"/>
                <a:gd name="T48" fmla="*/ 938 w 938"/>
                <a:gd name="T49" fmla="*/ 204 h 440"/>
                <a:gd name="T50" fmla="*/ 930 w 938"/>
                <a:gd name="T51" fmla="*/ 242 h 440"/>
                <a:gd name="T52" fmla="*/ 933 w 938"/>
                <a:gd name="T53" fmla="*/ 273 h 440"/>
                <a:gd name="T54" fmla="*/ 921 w 938"/>
                <a:gd name="T55" fmla="*/ 310 h 440"/>
                <a:gd name="T56" fmla="*/ 900 w 938"/>
                <a:gd name="T57" fmla="*/ 333 h 440"/>
                <a:gd name="T58" fmla="*/ 867 w 938"/>
                <a:gd name="T59" fmla="*/ 385 h 440"/>
                <a:gd name="T60" fmla="*/ 844 w 938"/>
                <a:gd name="T61" fmla="*/ 393 h 440"/>
                <a:gd name="T62" fmla="*/ 823 w 938"/>
                <a:gd name="T63" fmla="*/ 416 h 440"/>
                <a:gd name="T64" fmla="*/ 787 w 938"/>
                <a:gd name="T65" fmla="*/ 430 h 440"/>
                <a:gd name="T66" fmla="*/ 755 w 938"/>
                <a:gd name="T67" fmla="*/ 430 h 440"/>
                <a:gd name="T68" fmla="*/ 718 w 938"/>
                <a:gd name="T69" fmla="*/ 432 h 440"/>
                <a:gd name="T70" fmla="*/ 688 w 938"/>
                <a:gd name="T71" fmla="*/ 440 h 440"/>
                <a:gd name="T72" fmla="*/ 650 w 938"/>
                <a:gd name="T73" fmla="*/ 440 h 440"/>
                <a:gd name="T74" fmla="*/ 619 w 938"/>
                <a:gd name="T75" fmla="*/ 432 h 440"/>
                <a:gd name="T76" fmla="*/ 558 w 938"/>
                <a:gd name="T77" fmla="*/ 440 h 440"/>
                <a:gd name="T78" fmla="*/ 535 w 938"/>
                <a:gd name="T79" fmla="*/ 432 h 440"/>
                <a:gd name="T80" fmla="*/ 505 w 938"/>
                <a:gd name="T81" fmla="*/ 440 h 440"/>
                <a:gd name="T82" fmla="*/ 467 w 938"/>
                <a:gd name="T83" fmla="*/ 440 h 440"/>
                <a:gd name="T84" fmla="*/ 437 w 938"/>
                <a:gd name="T85" fmla="*/ 432 h 440"/>
                <a:gd name="T86" fmla="*/ 376 w 938"/>
                <a:gd name="T87" fmla="*/ 440 h 440"/>
                <a:gd name="T88" fmla="*/ 353 w 938"/>
                <a:gd name="T89" fmla="*/ 432 h 440"/>
                <a:gd name="T90" fmla="*/ 322 w 938"/>
                <a:gd name="T91" fmla="*/ 440 h 440"/>
                <a:gd name="T92" fmla="*/ 284 w 938"/>
                <a:gd name="T93" fmla="*/ 440 h 440"/>
                <a:gd name="T94" fmla="*/ 254 w 938"/>
                <a:gd name="T95" fmla="*/ 432 h 440"/>
                <a:gd name="T96" fmla="*/ 193 w 938"/>
                <a:gd name="T97" fmla="*/ 439 h 440"/>
                <a:gd name="T98" fmla="*/ 171 w 938"/>
                <a:gd name="T99" fmla="*/ 428 h 440"/>
                <a:gd name="T100" fmla="*/ 140 w 938"/>
                <a:gd name="T101" fmla="*/ 427 h 440"/>
                <a:gd name="T102" fmla="*/ 105 w 938"/>
                <a:gd name="T103" fmla="*/ 410 h 440"/>
                <a:gd name="T104" fmla="*/ 85 w 938"/>
                <a:gd name="T105" fmla="*/ 386 h 440"/>
                <a:gd name="T106" fmla="*/ 38 w 938"/>
                <a:gd name="T107" fmla="*/ 347 h 440"/>
                <a:gd name="T108" fmla="*/ 33 w 938"/>
                <a:gd name="T109" fmla="*/ 323 h 440"/>
                <a:gd name="T110" fmla="*/ 13 w 938"/>
                <a:gd name="T111" fmla="*/ 299 h 440"/>
                <a:gd name="T112" fmla="*/ 3 w 938"/>
                <a:gd name="T113" fmla="*/ 261 h 440"/>
                <a:gd name="T114" fmla="*/ 0 w 938"/>
                <a:gd name="T115" fmla="*/ 231 h 440"/>
                <a:gd name="T116" fmla="*/ 9 w 938"/>
                <a:gd name="T117" fmla="*/ 193 h 440"/>
                <a:gd name="T118" fmla="*/ 7 w 938"/>
                <a:gd name="T119" fmla="*/ 16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38" h="440">
                  <a:moveTo>
                    <a:pt x="168" y="5"/>
                  </a:moveTo>
                  <a:cubicBezTo>
                    <a:pt x="163" y="6"/>
                    <a:pt x="158" y="8"/>
                    <a:pt x="153" y="9"/>
                  </a:cubicBezTo>
                  <a:cubicBezTo>
                    <a:pt x="156" y="16"/>
                    <a:pt x="156" y="16"/>
                    <a:pt x="156" y="16"/>
                  </a:cubicBezTo>
                  <a:cubicBezTo>
                    <a:pt x="160" y="15"/>
                    <a:pt x="165" y="14"/>
                    <a:pt x="170" y="13"/>
                  </a:cubicBezTo>
                  <a:cubicBezTo>
                    <a:pt x="168" y="5"/>
                    <a:pt x="168" y="5"/>
                    <a:pt x="168" y="5"/>
                  </a:cubicBezTo>
                  <a:close/>
                  <a:moveTo>
                    <a:pt x="191" y="1"/>
                  </a:moveTo>
                  <a:cubicBezTo>
                    <a:pt x="186" y="2"/>
                    <a:pt x="181" y="3"/>
                    <a:pt x="176" y="4"/>
                  </a:cubicBezTo>
                  <a:cubicBezTo>
                    <a:pt x="177" y="11"/>
                    <a:pt x="177" y="11"/>
                    <a:pt x="177" y="11"/>
                  </a:cubicBezTo>
                  <a:cubicBezTo>
                    <a:pt x="182" y="10"/>
                    <a:pt x="187" y="10"/>
                    <a:pt x="192" y="9"/>
                  </a:cubicBezTo>
                  <a:cubicBezTo>
                    <a:pt x="191" y="1"/>
                    <a:pt x="191" y="1"/>
                    <a:pt x="191" y="1"/>
                  </a:cubicBezTo>
                  <a:close/>
                  <a:moveTo>
                    <a:pt x="214" y="0"/>
                  </a:moveTo>
                  <a:cubicBezTo>
                    <a:pt x="214" y="0"/>
                    <a:pt x="214" y="0"/>
                    <a:pt x="214" y="0"/>
                  </a:cubicBezTo>
                  <a:cubicBezTo>
                    <a:pt x="209" y="0"/>
                    <a:pt x="204" y="0"/>
                    <a:pt x="199" y="1"/>
                  </a:cubicBezTo>
                  <a:cubicBezTo>
                    <a:pt x="200" y="8"/>
                    <a:pt x="200" y="8"/>
                    <a:pt x="200" y="8"/>
                  </a:cubicBezTo>
                  <a:cubicBezTo>
                    <a:pt x="204" y="8"/>
                    <a:pt x="209" y="8"/>
                    <a:pt x="214" y="8"/>
                  </a:cubicBezTo>
                  <a:cubicBezTo>
                    <a:pt x="214" y="8"/>
                    <a:pt x="214" y="8"/>
                    <a:pt x="214" y="8"/>
                  </a:cubicBezTo>
                  <a:cubicBezTo>
                    <a:pt x="214" y="0"/>
                    <a:pt x="214" y="0"/>
                    <a:pt x="214" y="0"/>
                  </a:cubicBezTo>
                  <a:close/>
                  <a:moveTo>
                    <a:pt x="237" y="0"/>
                  </a:moveTo>
                  <a:cubicBezTo>
                    <a:pt x="222" y="0"/>
                    <a:pt x="222" y="0"/>
                    <a:pt x="222" y="0"/>
                  </a:cubicBezTo>
                  <a:cubicBezTo>
                    <a:pt x="222" y="8"/>
                    <a:pt x="222" y="8"/>
                    <a:pt x="222" y="8"/>
                  </a:cubicBezTo>
                  <a:cubicBezTo>
                    <a:pt x="237" y="8"/>
                    <a:pt x="237" y="8"/>
                    <a:pt x="237" y="8"/>
                  </a:cubicBezTo>
                  <a:lnTo>
                    <a:pt x="237" y="0"/>
                  </a:lnTo>
                  <a:close/>
                  <a:moveTo>
                    <a:pt x="260" y="0"/>
                  </a:moveTo>
                  <a:cubicBezTo>
                    <a:pt x="245" y="0"/>
                    <a:pt x="245" y="0"/>
                    <a:pt x="245" y="0"/>
                  </a:cubicBezTo>
                  <a:cubicBezTo>
                    <a:pt x="245" y="8"/>
                    <a:pt x="245" y="8"/>
                    <a:pt x="245" y="8"/>
                  </a:cubicBezTo>
                  <a:cubicBezTo>
                    <a:pt x="260" y="8"/>
                    <a:pt x="260" y="8"/>
                    <a:pt x="260" y="8"/>
                  </a:cubicBezTo>
                  <a:lnTo>
                    <a:pt x="260" y="0"/>
                  </a:lnTo>
                  <a:close/>
                  <a:moveTo>
                    <a:pt x="283" y="0"/>
                  </a:moveTo>
                  <a:cubicBezTo>
                    <a:pt x="268" y="0"/>
                    <a:pt x="268" y="0"/>
                    <a:pt x="268" y="0"/>
                  </a:cubicBezTo>
                  <a:cubicBezTo>
                    <a:pt x="268" y="8"/>
                    <a:pt x="268" y="8"/>
                    <a:pt x="268" y="8"/>
                  </a:cubicBezTo>
                  <a:cubicBezTo>
                    <a:pt x="283" y="8"/>
                    <a:pt x="283" y="8"/>
                    <a:pt x="283" y="8"/>
                  </a:cubicBezTo>
                  <a:lnTo>
                    <a:pt x="283" y="0"/>
                  </a:lnTo>
                  <a:close/>
                  <a:moveTo>
                    <a:pt x="306" y="0"/>
                  </a:moveTo>
                  <a:cubicBezTo>
                    <a:pt x="291" y="0"/>
                    <a:pt x="291" y="0"/>
                    <a:pt x="291" y="0"/>
                  </a:cubicBezTo>
                  <a:cubicBezTo>
                    <a:pt x="291" y="8"/>
                    <a:pt x="291" y="8"/>
                    <a:pt x="291" y="8"/>
                  </a:cubicBezTo>
                  <a:cubicBezTo>
                    <a:pt x="306" y="8"/>
                    <a:pt x="306" y="8"/>
                    <a:pt x="306" y="8"/>
                  </a:cubicBezTo>
                  <a:lnTo>
                    <a:pt x="306" y="0"/>
                  </a:lnTo>
                  <a:close/>
                  <a:moveTo>
                    <a:pt x="329" y="0"/>
                  </a:moveTo>
                  <a:cubicBezTo>
                    <a:pt x="313" y="0"/>
                    <a:pt x="313" y="0"/>
                    <a:pt x="313" y="0"/>
                  </a:cubicBezTo>
                  <a:cubicBezTo>
                    <a:pt x="313" y="8"/>
                    <a:pt x="313" y="8"/>
                    <a:pt x="313" y="8"/>
                  </a:cubicBezTo>
                  <a:cubicBezTo>
                    <a:pt x="329" y="8"/>
                    <a:pt x="329" y="8"/>
                    <a:pt x="329" y="8"/>
                  </a:cubicBezTo>
                  <a:lnTo>
                    <a:pt x="329" y="0"/>
                  </a:lnTo>
                  <a:close/>
                  <a:moveTo>
                    <a:pt x="351" y="0"/>
                  </a:moveTo>
                  <a:cubicBezTo>
                    <a:pt x="336" y="0"/>
                    <a:pt x="336" y="0"/>
                    <a:pt x="336" y="0"/>
                  </a:cubicBezTo>
                  <a:cubicBezTo>
                    <a:pt x="336" y="8"/>
                    <a:pt x="336" y="8"/>
                    <a:pt x="336" y="8"/>
                  </a:cubicBezTo>
                  <a:cubicBezTo>
                    <a:pt x="351" y="8"/>
                    <a:pt x="351" y="8"/>
                    <a:pt x="351" y="8"/>
                  </a:cubicBezTo>
                  <a:lnTo>
                    <a:pt x="351" y="0"/>
                  </a:lnTo>
                  <a:close/>
                  <a:moveTo>
                    <a:pt x="374" y="0"/>
                  </a:moveTo>
                  <a:cubicBezTo>
                    <a:pt x="359" y="0"/>
                    <a:pt x="359" y="0"/>
                    <a:pt x="359" y="0"/>
                  </a:cubicBezTo>
                  <a:cubicBezTo>
                    <a:pt x="359" y="8"/>
                    <a:pt x="359" y="8"/>
                    <a:pt x="359" y="8"/>
                  </a:cubicBezTo>
                  <a:cubicBezTo>
                    <a:pt x="374" y="8"/>
                    <a:pt x="374" y="8"/>
                    <a:pt x="374" y="8"/>
                  </a:cubicBezTo>
                  <a:lnTo>
                    <a:pt x="374" y="0"/>
                  </a:lnTo>
                  <a:close/>
                  <a:moveTo>
                    <a:pt x="397" y="0"/>
                  </a:moveTo>
                  <a:cubicBezTo>
                    <a:pt x="382" y="0"/>
                    <a:pt x="382" y="0"/>
                    <a:pt x="382" y="0"/>
                  </a:cubicBezTo>
                  <a:cubicBezTo>
                    <a:pt x="382" y="8"/>
                    <a:pt x="382" y="8"/>
                    <a:pt x="382" y="8"/>
                  </a:cubicBezTo>
                  <a:cubicBezTo>
                    <a:pt x="397" y="8"/>
                    <a:pt x="397" y="8"/>
                    <a:pt x="397" y="8"/>
                  </a:cubicBezTo>
                  <a:lnTo>
                    <a:pt x="397" y="0"/>
                  </a:lnTo>
                  <a:close/>
                  <a:moveTo>
                    <a:pt x="420" y="0"/>
                  </a:moveTo>
                  <a:cubicBezTo>
                    <a:pt x="405" y="0"/>
                    <a:pt x="405" y="0"/>
                    <a:pt x="405" y="0"/>
                  </a:cubicBezTo>
                  <a:cubicBezTo>
                    <a:pt x="405" y="8"/>
                    <a:pt x="405" y="8"/>
                    <a:pt x="405" y="8"/>
                  </a:cubicBezTo>
                  <a:cubicBezTo>
                    <a:pt x="420" y="8"/>
                    <a:pt x="420" y="8"/>
                    <a:pt x="420" y="8"/>
                  </a:cubicBezTo>
                  <a:lnTo>
                    <a:pt x="420" y="0"/>
                  </a:lnTo>
                  <a:close/>
                  <a:moveTo>
                    <a:pt x="443" y="0"/>
                  </a:moveTo>
                  <a:cubicBezTo>
                    <a:pt x="428" y="0"/>
                    <a:pt x="428" y="0"/>
                    <a:pt x="428" y="0"/>
                  </a:cubicBezTo>
                  <a:cubicBezTo>
                    <a:pt x="428" y="8"/>
                    <a:pt x="428" y="8"/>
                    <a:pt x="428" y="8"/>
                  </a:cubicBezTo>
                  <a:cubicBezTo>
                    <a:pt x="443" y="8"/>
                    <a:pt x="443" y="8"/>
                    <a:pt x="443" y="8"/>
                  </a:cubicBezTo>
                  <a:lnTo>
                    <a:pt x="443" y="0"/>
                  </a:lnTo>
                  <a:close/>
                  <a:moveTo>
                    <a:pt x="466" y="0"/>
                  </a:moveTo>
                  <a:cubicBezTo>
                    <a:pt x="450" y="0"/>
                    <a:pt x="450" y="0"/>
                    <a:pt x="450" y="0"/>
                  </a:cubicBezTo>
                  <a:cubicBezTo>
                    <a:pt x="450" y="8"/>
                    <a:pt x="450" y="8"/>
                    <a:pt x="450" y="8"/>
                  </a:cubicBezTo>
                  <a:cubicBezTo>
                    <a:pt x="466" y="8"/>
                    <a:pt x="466" y="8"/>
                    <a:pt x="466" y="8"/>
                  </a:cubicBezTo>
                  <a:lnTo>
                    <a:pt x="466" y="0"/>
                  </a:lnTo>
                  <a:close/>
                  <a:moveTo>
                    <a:pt x="488" y="0"/>
                  </a:moveTo>
                  <a:cubicBezTo>
                    <a:pt x="473" y="0"/>
                    <a:pt x="473" y="0"/>
                    <a:pt x="473" y="0"/>
                  </a:cubicBezTo>
                  <a:cubicBezTo>
                    <a:pt x="473" y="8"/>
                    <a:pt x="473" y="8"/>
                    <a:pt x="473" y="8"/>
                  </a:cubicBezTo>
                  <a:cubicBezTo>
                    <a:pt x="488" y="8"/>
                    <a:pt x="488" y="8"/>
                    <a:pt x="488" y="8"/>
                  </a:cubicBezTo>
                  <a:lnTo>
                    <a:pt x="488" y="0"/>
                  </a:lnTo>
                  <a:close/>
                  <a:moveTo>
                    <a:pt x="511" y="0"/>
                  </a:moveTo>
                  <a:cubicBezTo>
                    <a:pt x="496" y="0"/>
                    <a:pt x="496" y="0"/>
                    <a:pt x="496" y="0"/>
                  </a:cubicBezTo>
                  <a:cubicBezTo>
                    <a:pt x="496" y="8"/>
                    <a:pt x="496" y="8"/>
                    <a:pt x="496" y="8"/>
                  </a:cubicBezTo>
                  <a:cubicBezTo>
                    <a:pt x="511" y="8"/>
                    <a:pt x="511" y="8"/>
                    <a:pt x="511" y="8"/>
                  </a:cubicBezTo>
                  <a:lnTo>
                    <a:pt x="511" y="0"/>
                  </a:lnTo>
                  <a:close/>
                  <a:moveTo>
                    <a:pt x="534" y="0"/>
                  </a:moveTo>
                  <a:cubicBezTo>
                    <a:pt x="519" y="0"/>
                    <a:pt x="519" y="0"/>
                    <a:pt x="519" y="0"/>
                  </a:cubicBezTo>
                  <a:cubicBezTo>
                    <a:pt x="519" y="8"/>
                    <a:pt x="519" y="8"/>
                    <a:pt x="519" y="8"/>
                  </a:cubicBezTo>
                  <a:cubicBezTo>
                    <a:pt x="534" y="8"/>
                    <a:pt x="534" y="8"/>
                    <a:pt x="534" y="8"/>
                  </a:cubicBezTo>
                  <a:lnTo>
                    <a:pt x="534" y="0"/>
                  </a:lnTo>
                  <a:close/>
                  <a:moveTo>
                    <a:pt x="557" y="0"/>
                  </a:moveTo>
                  <a:cubicBezTo>
                    <a:pt x="542" y="0"/>
                    <a:pt x="542" y="0"/>
                    <a:pt x="542" y="0"/>
                  </a:cubicBezTo>
                  <a:cubicBezTo>
                    <a:pt x="542" y="8"/>
                    <a:pt x="542" y="8"/>
                    <a:pt x="542" y="8"/>
                  </a:cubicBezTo>
                  <a:cubicBezTo>
                    <a:pt x="557" y="8"/>
                    <a:pt x="557" y="8"/>
                    <a:pt x="557" y="8"/>
                  </a:cubicBezTo>
                  <a:lnTo>
                    <a:pt x="557" y="0"/>
                  </a:lnTo>
                  <a:close/>
                  <a:moveTo>
                    <a:pt x="580" y="0"/>
                  </a:moveTo>
                  <a:cubicBezTo>
                    <a:pt x="564" y="0"/>
                    <a:pt x="564" y="0"/>
                    <a:pt x="564" y="0"/>
                  </a:cubicBezTo>
                  <a:cubicBezTo>
                    <a:pt x="564" y="8"/>
                    <a:pt x="564" y="8"/>
                    <a:pt x="564" y="8"/>
                  </a:cubicBezTo>
                  <a:cubicBezTo>
                    <a:pt x="580" y="8"/>
                    <a:pt x="580" y="8"/>
                    <a:pt x="580" y="8"/>
                  </a:cubicBezTo>
                  <a:lnTo>
                    <a:pt x="580" y="0"/>
                  </a:lnTo>
                  <a:close/>
                  <a:moveTo>
                    <a:pt x="603" y="0"/>
                  </a:moveTo>
                  <a:cubicBezTo>
                    <a:pt x="587" y="0"/>
                    <a:pt x="587" y="0"/>
                    <a:pt x="587" y="0"/>
                  </a:cubicBezTo>
                  <a:cubicBezTo>
                    <a:pt x="587" y="8"/>
                    <a:pt x="587" y="8"/>
                    <a:pt x="587" y="8"/>
                  </a:cubicBezTo>
                  <a:cubicBezTo>
                    <a:pt x="603" y="8"/>
                    <a:pt x="603" y="8"/>
                    <a:pt x="603" y="8"/>
                  </a:cubicBezTo>
                  <a:lnTo>
                    <a:pt x="603" y="0"/>
                  </a:lnTo>
                  <a:close/>
                  <a:moveTo>
                    <a:pt x="625" y="0"/>
                  </a:moveTo>
                  <a:cubicBezTo>
                    <a:pt x="610" y="0"/>
                    <a:pt x="610" y="0"/>
                    <a:pt x="610" y="0"/>
                  </a:cubicBezTo>
                  <a:cubicBezTo>
                    <a:pt x="610" y="8"/>
                    <a:pt x="610" y="8"/>
                    <a:pt x="610" y="8"/>
                  </a:cubicBezTo>
                  <a:cubicBezTo>
                    <a:pt x="625" y="8"/>
                    <a:pt x="625" y="8"/>
                    <a:pt x="625" y="8"/>
                  </a:cubicBezTo>
                  <a:lnTo>
                    <a:pt x="625" y="0"/>
                  </a:lnTo>
                  <a:close/>
                  <a:moveTo>
                    <a:pt x="648" y="0"/>
                  </a:moveTo>
                  <a:cubicBezTo>
                    <a:pt x="633" y="0"/>
                    <a:pt x="633" y="0"/>
                    <a:pt x="633" y="0"/>
                  </a:cubicBezTo>
                  <a:cubicBezTo>
                    <a:pt x="633" y="8"/>
                    <a:pt x="633" y="8"/>
                    <a:pt x="633" y="8"/>
                  </a:cubicBezTo>
                  <a:cubicBezTo>
                    <a:pt x="648" y="8"/>
                    <a:pt x="648" y="8"/>
                    <a:pt x="648" y="8"/>
                  </a:cubicBezTo>
                  <a:lnTo>
                    <a:pt x="648" y="0"/>
                  </a:lnTo>
                  <a:close/>
                  <a:moveTo>
                    <a:pt x="671" y="0"/>
                  </a:moveTo>
                  <a:cubicBezTo>
                    <a:pt x="656" y="0"/>
                    <a:pt x="656" y="0"/>
                    <a:pt x="656" y="0"/>
                  </a:cubicBezTo>
                  <a:cubicBezTo>
                    <a:pt x="656" y="8"/>
                    <a:pt x="656" y="8"/>
                    <a:pt x="656" y="8"/>
                  </a:cubicBezTo>
                  <a:cubicBezTo>
                    <a:pt x="671" y="8"/>
                    <a:pt x="671" y="8"/>
                    <a:pt x="671" y="8"/>
                  </a:cubicBezTo>
                  <a:lnTo>
                    <a:pt x="671" y="0"/>
                  </a:lnTo>
                  <a:close/>
                  <a:moveTo>
                    <a:pt x="694" y="0"/>
                  </a:moveTo>
                  <a:cubicBezTo>
                    <a:pt x="679" y="0"/>
                    <a:pt x="679" y="0"/>
                    <a:pt x="679" y="0"/>
                  </a:cubicBezTo>
                  <a:cubicBezTo>
                    <a:pt x="679" y="8"/>
                    <a:pt x="679" y="8"/>
                    <a:pt x="679" y="8"/>
                  </a:cubicBezTo>
                  <a:cubicBezTo>
                    <a:pt x="694" y="8"/>
                    <a:pt x="694" y="8"/>
                    <a:pt x="694" y="8"/>
                  </a:cubicBezTo>
                  <a:lnTo>
                    <a:pt x="694" y="0"/>
                  </a:lnTo>
                  <a:close/>
                  <a:moveTo>
                    <a:pt x="717" y="0"/>
                  </a:moveTo>
                  <a:cubicBezTo>
                    <a:pt x="701" y="0"/>
                    <a:pt x="701" y="0"/>
                    <a:pt x="701" y="0"/>
                  </a:cubicBezTo>
                  <a:cubicBezTo>
                    <a:pt x="701" y="8"/>
                    <a:pt x="701" y="8"/>
                    <a:pt x="701" y="8"/>
                  </a:cubicBezTo>
                  <a:cubicBezTo>
                    <a:pt x="717" y="8"/>
                    <a:pt x="717" y="8"/>
                    <a:pt x="717" y="8"/>
                  </a:cubicBezTo>
                  <a:lnTo>
                    <a:pt x="717" y="0"/>
                  </a:lnTo>
                  <a:close/>
                  <a:moveTo>
                    <a:pt x="740" y="1"/>
                  </a:moveTo>
                  <a:cubicBezTo>
                    <a:pt x="735" y="0"/>
                    <a:pt x="729" y="0"/>
                    <a:pt x="724" y="0"/>
                  </a:cubicBezTo>
                  <a:cubicBezTo>
                    <a:pt x="724" y="8"/>
                    <a:pt x="724" y="8"/>
                    <a:pt x="724" y="8"/>
                  </a:cubicBezTo>
                  <a:cubicBezTo>
                    <a:pt x="729" y="8"/>
                    <a:pt x="734" y="8"/>
                    <a:pt x="739" y="8"/>
                  </a:cubicBezTo>
                  <a:cubicBezTo>
                    <a:pt x="740" y="1"/>
                    <a:pt x="740" y="1"/>
                    <a:pt x="740" y="1"/>
                  </a:cubicBezTo>
                  <a:close/>
                  <a:moveTo>
                    <a:pt x="763" y="4"/>
                  </a:moveTo>
                  <a:cubicBezTo>
                    <a:pt x="758" y="3"/>
                    <a:pt x="753" y="2"/>
                    <a:pt x="747" y="1"/>
                  </a:cubicBezTo>
                  <a:cubicBezTo>
                    <a:pt x="747" y="9"/>
                    <a:pt x="747" y="9"/>
                    <a:pt x="747" y="9"/>
                  </a:cubicBezTo>
                  <a:cubicBezTo>
                    <a:pt x="752" y="10"/>
                    <a:pt x="757" y="10"/>
                    <a:pt x="761" y="11"/>
                  </a:cubicBezTo>
                  <a:cubicBezTo>
                    <a:pt x="763" y="4"/>
                    <a:pt x="763" y="4"/>
                    <a:pt x="763" y="4"/>
                  </a:cubicBezTo>
                  <a:close/>
                  <a:moveTo>
                    <a:pt x="785" y="9"/>
                  </a:moveTo>
                  <a:cubicBezTo>
                    <a:pt x="780" y="8"/>
                    <a:pt x="775" y="6"/>
                    <a:pt x="770" y="5"/>
                  </a:cubicBezTo>
                  <a:cubicBezTo>
                    <a:pt x="769" y="13"/>
                    <a:pt x="769" y="13"/>
                    <a:pt x="769" y="13"/>
                  </a:cubicBezTo>
                  <a:cubicBezTo>
                    <a:pt x="774" y="14"/>
                    <a:pt x="778" y="15"/>
                    <a:pt x="783" y="17"/>
                  </a:cubicBezTo>
                  <a:cubicBezTo>
                    <a:pt x="785" y="9"/>
                    <a:pt x="785" y="9"/>
                    <a:pt x="785" y="9"/>
                  </a:cubicBezTo>
                  <a:close/>
                  <a:moveTo>
                    <a:pt x="807" y="17"/>
                  </a:moveTo>
                  <a:cubicBezTo>
                    <a:pt x="802" y="15"/>
                    <a:pt x="798" y="13"/>
                    <a:pt x="793" y="12"/>
                  </a:cubicBezTo>
                  <a:cubicBezTo>
                    <a:pt x="790" y="19"/>
                    <a:pt x="790" y="19"/>
                    <a:pt x="790" y="19"/>
                  </a:cubicBezTo>
                  <a:cubicBezTo>
                    <a:pt x="795" y="20"/>
                    <a:pt x="800" y="22"/>
                    <a:pt x="804" y="24"/>
                  </a:cubicBezTo>
                  <a:cubicBezTo>
                    <a:pt x="807" y="17"/>
                    <a:pt x="807" y="17"/>
                    <a:pt x="807" y="17"/>
                  </a:cubicBezTo>
                  <a:close/>
                  <a:moveTo>
                    <a:pt x="828" y="27"/>
                  </a:moveTo>
                  <a:cubicBezTo>
                    <a:pt x="824" y="25"/>
                    <a:pt x="819" y="22"/>
                    <a:pt x="814" y="20"/>
                  </a:cubicBezTo>
                  <a:cubicBezTo>
                    <a:pt x="811" y="27"/>
                    <a:pt x="811" y="27"/>
                    <a:pt x="811" y="27"/>
                  </a:cubicBezTo>
                  <a:cubicBezTo>
                    <a:pt x="815" y="29"/>
                    <a:pt x="820" y="32"/>
                    <a:pt x="824" y="34"/>
                  </a:cubicBezTo>
                  <a:cubicBezTo>
                    <a:pt x="828" y="27"/>
                    <a:pt x="828" y="27"/>
                    <a:pt x="828" y="27"/>
                  </a:cubicBezTo>
                  <a:close/>
                  <a:moveTo>
                    <a:pt x="848" y="40"/>
                  </a:moveTo>
                  <a:cubicBezTo>
                    <a:pt x="843" y="37"/>
                    <a:pt x="839" y="34"/>
                    <a:pt x="835" y="31"/>
                  </a:cubicBezTo>
                  <a:cubicBezTo>
                    <a:pt x="831" y="38"/>
                    <a:pt x="831" y="38"/>
                    <a:pt x="831" y="38"/>
                  </a:cubicBezTo>
                  <a:cubicBezTo>
                    <a:pt x="835" y="40"/>
                    <a:pt x="839" y="43"/>
                    <a:pt x="843" y="46"/>
                  </a:cubicBezTo>
                  <a:cubicBezTo>
                    <a:pt x="848" y="40"/>
                    <a:pt x="848" y="40"/>
                    <a:pt x="848" y="40"/>
                  </a:cubicBezTo>
                  <a:close/>
                  <a:moveTo>
                    <a:pt x="866" y="54"/>
                  </a:moveTo>
                  <a:cubicBezTo>
                    <a:pt x="862" y="51"/>
                    <a:pt x="858" y="47"/>
                    <a:pt x="854" y="44"/>
                  </a:cubicBezTo>
                  <a:cubicBezTo>
                    <a:pt x="849" y="50"/>
                    <a:pt x="849" y="50"/>
                    <a:pt x="849" y="50"/>
                  </a:cubicBezTo>
                  <a:cubicBezTo>
                    <a:pt x="853" y="54"/>
                    <a:pt x="857" y="57"/>
                    <a:pt x="861" y="60"/>
                  </a:cubicBezTo>
                  <a:cubicBezTo>
                    <a:pt x="866" y="54"/>
                    <a:pt x="866" y="54"/>
                    <a:pt x="866" y="54"/>
                  </a:cubicBezTo>
                  <a:close/>
                  <a:moveTo>
                    <a:pt x="882" y="71"/>
                  </a:moveTo>
                  <a:cubicBezTo>
                    <a:pt x="879" y="67"/>
                    <a:pt x="875" y="63"/>
                    <a:pt x="871" y="59"/>
                  </a:cubicBezTo>
                  <a:cubicBezTo>
                    <a:pt x="866" y="65"/>
                    <a:pt x="866" y="65"/>
                    <a:pt x="866" y="65"/>
                  </a:cubicBezTo>
                  <a:cubicBezTo>
                    <a:pt x="870" y="68"/>
                    <a:pt x="873" y="72"/>
                    <a:pt x="877" y="76"/>
                  </a:cubicBezTo>
                  <a:cubicBezTo>
                    <a:pt x="882" y="71"/>
                    <a:pt x="882" y="71"/>
                    <a:pt x="882" y="71"/>
                  </a:cubicBezTo>
                  <a:close/>
                  <a:moveTo>
                    <a:pt x="897" y="89"/>
                  </a:moveTo>
                  <a:cubicBezTo>
                    <a:pt x="894" y="84"/>
                    <a:pt x="891" y="80"/>
                    <a:pt x="887" y="76"/>
                  </a:cubicBezTo>
                  <a:cubicBezTo>
                    <a:pt x="881" y="81"/>
                    <a:pt x="881" y="81"/>
                    <a:pt x="881" y="81"/>
                  </a:cubicBezTo>
                  <a:cubicBezTo>
                    <a:pt x="885" y="85"/>
                    <a:pt x="888" y="89"/>
                    <a:pt x="891" y="93"/>
                  </a:cubicBezTo>
                  <a:cubicBezTo>
                    <a:pt x="897" y="89"/>
                    <a:pt x="897" y="89"/>
                    <a:pt x="897" y="89"/>
                  </a:cubicBezTo>
                  <a:close/>
                  <a:moveTo>
                    <a:pt x="910" y="108"/>
                  </a:moveTo>
                  <a:cubicBezTo>
                    <a:pt x="907" y="104"/>
                    <a:pt x="904" y="99"/>
                    <a:pt x="901" y="95"/>
                  </a:cubicBezTo>
                  <a:cubicBezTo>
                    <a:pt x="895" y="99"/>
                    <a:pt x="895" y="99"/>
                    <a:pt x="895" y="99"/>
                  </a:cubicBezTo>
                  <a:cubicBezTo>
                    <a:pt x="898" y="103"/>
                    <a:pt x="900" y="108"/>
                    <a:pt x="903" y="112"/>
                  </a:cubicBezTo>
                  <a:cubicBezTo>
                    <a:pt x="910" y="108"/>
                    <a:pt x="910" y="108"/>
                    <a:pt x="910" y="108"/>
                  </a:cubicBezTo>
                  <a:close/>
                  <a:moveTo>
                    <a:pt x="920" y="129"/>
                  </a:moveTo>
                  <a:cubicBezTo>
                    <a:pt x="918" y="124"/>
                    <a:pt x="916" y="119"/>
                    <a:pt x="913" y="115"/>
                  </a:cubicBezTo>
                  <a:cubicBezTo>
                    <a:pt x="906" y="118"/>
                    <a:pt x="906" y="118"/>
                    <a:pt x="906" y="118"/>
                  </a:cubicBezTo>
                  <a:cubicBezTo>
                    <a:pt x="909" y="123"/>
                    <a:pt x="911" y="127"/>
                    <a:pt x="913" y="132"/>
                  </a:cubicBezTo>
                  <a:lnTo>
                    <a:pt x="920" y="129"/>
                  </a:lnTo>
                  <a:close/>
                  <a:moveTo>
                    <a:pt x="928" y="151"/>
                  </a:moveTo>
                  <a:cubicBezTo>
                    <a:pt x="927" y="146"/>
                    <a:pt x="925" y="141"/>
                    <a:pt x="923" y="136"/>
                  </a:cubicBezTo>
                  <a:cubicBezTo>
                    <a:pt x="916" y="139"/>
                    <a:pt x="916" y="139"/>
                    <a:pt x="916" y="139"/>
                  </a:cubicBezTo>
                  <a:cubicBezTo>
                    <a:pt x="918" y="143"/>
                    <a:pt x="919" y="148"/>
                    <a:pt x="921" y="153"/>
                  </a:cubicBezTo>
                  <a:cubicBezTo>
                    <a:pt x="928" y="151"/>
                    <a:pt x="928" y="151"/>
                    <a:pt x="928" y="151"/>
                  </a:cubicBezTo>
                  <a:close/>
                  <a:moveTo>
                    <a:pt x="934" y="173"/>
                  </a:moveTo>
                  <a:cubicBezTo>
                    <a:pt x="933" y="168"/>
                    <a:pt x="932" y="163"/>
                    <a:pt x="930" y="158"/>
                  </a:cubicBezTo>
                  <a:cubicBezTo>
                    <a:pt x="923" y="160"/>
                    <a:pt x="923" y="160"/>
                    <a:pt x="923" y="160"/>
                  </a:cubicBezTo>
                  <a:cubicBezTo>
                    <a:pt x="924" y="165"/>
                    <a:pt x="925" y="170"/>
                    <a:pt x="926" y="175"/>
                  </a:cubicBezTo>
                  <a:cubicBezTo>
                    <a:pt x="934" y="173"/>
                    <a:pt x="934" y="173"/>
                    <a:pt x="934" y="173"/>
                  </a:cubicBezTo>
                  <a:close/>
                  <a:moveTo>
                    <a:pt x="937" y="196"/>
                  </a:moveTo>
                  <a:cubicBezTo>
                    <a:pt x="937" y="191"/>
                    <a:pt x="936" y="186"/>
                    <a:pt x="935" y="181"/>
                  </a:cubicBezTo>
                  <a:cubicBezTo>
                    <a:pt x="928" y="182"/>
                    <a:pt x="928" y="182"/>
                    <a:pt x="928" y="182"/>
                  </a:cubicBezTo>
                  <a:cubicBezTo>
                    <a:pt x="928" y="187"/>
                    <a:pt x="929" y="192"/>
                    <a:pt x="929" y="197"/>
                  </a:cubicBezTo>
                  <a:lnTo>
                    <a:pt x="937" y="196"/>
                  </a:lnTo>
                  <a:close/>
                  <a:moveTo>
                    <a:pt x="938" y="219"/>
                  </a:moveTo>
                  <a:cubicBezTo>
                    <a:pt x="938" y="214"/>
                    <a:pt x="938" y="214"/>
                    <a:pt x="938" y="214"/>
                  </a:cubicBezTo>
                  <a:cubicBezTo>
                    <a:pt x="938" y="211"/>
                    <a:pt x="938" y="207"/>
                    <a:pt x="938" y="204"/>
                  </a:cubicBezTo>
                  <a:cubicBezTo>
                    <a:pt x="930" y="204"/>
                    <a:pt x="930" y="204"/>
                    <a:pt x="930" y="204"/>
                  </a:cubicBezTo>
                  <a:cubicBezTo>
                    <a:pt x="930" y="207"/>
                    <a:pt x="930" y="211"/>
                    <a:pt x="930" y="214"/>
                  </a:cubicBezTo>
                  <a:cubicBezTo>
                    <a:pt x="930" y="219"/>
                    <a:pt x="930" y="219"/>
                    <a:pt x="930" y="219"/>
                  </a:cubicBezTo>
                  <a:cubicBezTo>
                    <a:pt x="938" y="219"/>
                    <a:pt x="938" y="219"/>
                    <a:pt x="938" y="219"/>
                  </a:cubicBezTo>
                  <a:close/>
                  <a:moveTo>
                    <a:pt x="937" y="242"/>
                  </a:moveTo>
                  <a:cubicBezTo>
                    <a:pt x="938" y="237"/>
                    <a:pt x="938" y="232"/>
                    <a:pt x="938" y="227"/>
                  </a:cubicBezTo>
                  <a:cubicBezTo>
                    <a:pt x="930" y="227"/>
                    <a:pt x="930" y="227"/>
                    <a:pt x="930" y="227"/>
                  </a:cubicBezTo>
                  <a:cubicBezTo>
                    <a:pt x="930" y="232"/>
                    <a:pt x="930" y="237"/>
                    <a:pt x="930" y="242"/>
                  </a:cubicBezTo>
                  <a:cubicBezTo>
                    <a:pt x="937" y="242"/>
                    <a:pt x="937" y="242"/>
                    <a:pt x="937" y="242"/>
                  </a:cubicBezTo>
                  <a:close/>
                  <a:moveTo>
                    <a:pt x="934" y="265"/>
                  </a:moveTo>
                  <a:cubicBezTo>
                    <a:pt x="935" y="260"/>
                    <a:pt x="936" y="255"/>
                    <a:pt x="937" y="250"/>
                  </a:cubicBezTo>
                  <a:cubicBezTo>
                    <a:pt x="929" y="249"/>
                    <a:pt x="929" y="249"/>
                    <a:pt x="929" y="249"/>
                  </a:cubicBezTo>
                  <a:cubicBezTo>
                    <a:pt x="928" y="254"/>
                    <a:pt x="928" y="259"/>
                    <a:pt x="927" y="264"/>
                  </a:cubicBezTo>
                  <a:cubicBezTo>
                    <a:pt x="934" y="265"/>
                    <a:pt x="934" y="265"/>
                    <a:pt x="934" y="265"/>
                  </a:cubicBezTo>
                  <a:close/>
                  <a:moveTo>
                    <a:pt x="929" y="288"/>
                  </a:moveTo>
                  <a:cubicBezTo>
                    <a:pt x="930" y="283"/>
                    <a:pt x="931" y="278"/>
                    <a:pt x="933" y="273"/>
                  </a:cubicBezTo>
                  <a:cubicBezTo>
                    <a:pt x="925" y="271"/>
                    <a:pt x="925" y="271"/>
                    <a:pt x="925" y="271"/>
                  </a:cubicBezTo>
                  <a:cubicBezTo>
                    <a:pt x="924" y="276"/>
                    <a:pt x="923" y="281"/>
                    <a:pt x="921" y="286"/>
                  </a:cubicBezTo>
                  <a:cubicBezTo>
                    <a:pt x="929" y="288"/>
                    <a:pt x="929" y="288"/>
                    <a:pt x="929" y="288"/>
                  </a:cubicBezTo>
                  <a:close/>
                  <a:moveTo>
                    <a:pt x="921" y="310"/>
                  </a:moveTo>
                  <a:cubicBezTo>
                    <a:pt x="923" y="305"/>
                    <a:pt x="925" y="300"/>
                    <a:pt x="926" y="295"/>
                  </a:cubicBezTo>
                  <a:cubicBezTo>
                    <a:pt x="919" y="293"/>
                    <a:pt x="919" y="293"/>
                    <a:pt x="919" y="293"/>
                  </a:cubicBezTo>
                  <a:cubicBezTo>
                    <a:pt x="917" y="298"/>
                    <a:pt x="916" y="302"/>
                    <a:pt x="914" y="307"/>
                  </a:cubicBezTo>
                  <a:cubicBezTo>
                    <a:pt x="921" y="310"/>
                    <a:pt x="921" y="310"/>
                    <a:pt x="921" y="310"/>
                  </a:cubicBezTo>
                  <a:close/>
                  <a:moveTo>
                    <a:pt x="910" y="331"/>
                  </a:moveTo>
                  <a:cubicBezTo>
                    <a:pt x="913" y="326"/>
                    <a:pt x="915" y="321"/>
                    <a:pt x="918" y="317"/>
                  </a:cubicBezTo>
                  <a:cubicBezTo>
                    <a:pt x="911" y="314"/>
                    <a:pt x="911" y="314"/>
                    <a:pt x="911" y="314"/>
                  </a:cubicBezTo>
                  <a:cubicBezTo>
                    <a:pt x="908" y="318"/>
                    <a:pt x="906" y="322"/>
                    <a:pt x="904" y="327"/>
                  </a:cubicBezTo>
                  <a:cubicBezTo>
                    <a:pt x="910" y="331"/>
                    <a:pt x="910" y="331"/>
                    <a:pt x="910" y="331"/>
                  </a:cubicBezTo>
                  <a:close/>
                  <a:moveTo>
                    <a:pt x="898" y="350"/>
                  </a:moveTo>
                  <a:cubicBezTo>
                    <a:pt x="901" y="346"/>
                    <a:pt x="904" y="342"/>
                    <a:pt x="906" y="337"/>
                  </a:cubicBezTo>
                  <a:cubicBezTo>
                    <a:pt x="900" y="333"/>
                    <a:pt x="900" y="333"/>
                    <a:pt x="900" y="333"/>
                  </a:cubicBezTo>
                  <a:cubicBezTo>
                    <a:pt x="897" y="337"/>
                    <a:pt x="895" y="342"/>
                    <a:pt x="892" y="346"/>
                  </a:cubicBezTo>
                  <a:cubicBezTo>
                    <a:pt x="898" y="350"/>
                    <a:pt x="898" y="350"/>
                    <a:pt x="898" y="350"/>
                  </a:cubicBezTo>
                  <a:close/>
                  <a:moveTo>
                    <a:pt x="883" y="368"/>
                  </a:moveTo>
                  <a:cubicBezTo>
                    <a:pt x="887" y="364"/>
                    <a:pt x="890" y="360"/>
                    <a:pt x="893" y="356"/>
                  </a:cubicBezTo>
                  <a:cubicBezTo>
                    <a:pt x="887" y="352"/>
                    <a:pt x="887" y="352"/>
                    <a:pt x="887" y="352"/>
                  </a:cubicBezTo>
                  <a:cubicBezTo>
                    <a:pt x="884" y="356"/>
                    <a:pt x="881" y="359"/>
                    <a:pt x="878" y="363"/>
                  </a:cubicBezTo>
                  <a:cubicBezTo>
                    <a:pt x="883" y="368"/>
                    <a:pt x="883" y="368"/>
                    <a:pt x="883" y="368"/>
                  </a:cubicBezTo>
                  <a:close/>
                  <a:moveTo>
                    <a:pt x="867" y="385"/>
                  </a:moveTo>
                  <a:cubicBezTo>
                    <a:pt x="871" y="381"/>
                    <a:pt x="875" y="378"/>
                    <a:pt x="878" y="374"/>
                  </a:cubicBezTo>
                  <a:cubicBezTo>
                    <a:pt x="873" y="369"/>
                    <a:pt x="873" y="369"/>
                    <a:pt x="873" y="369"/>
                  </a:cubicBezTo>
                  <a:cubicBezTo>
                    <a:pt x="869" y="372"/>
                    <a:pt x="866" y="376"/>
                    <a:pt x="862" y="379"/>
                  </a:cubicBezTo>
                  <a:cubicBezTo>
                    <a:pt x="867" y="385"/>
                    <a:pt x="867" y="385"/>
                    <a:pt x="867" y="385"/>
                  </a:cubicBezTo>
                  <a:close/>
                  <a:moveTo>
                    <a:pt x="849" y="399"/>
                  </a:moveTo>
                  <a:cubicBezTo>
                    <a:pt x="853" y="396"/>
                    <a:pt x="857" y="393"/>
                    <a:pt x="861" y="390"/>
                  </a:cubicBezTo>
                  <a:cubicBezTo>
                    <a:pt x="856" y="384"/>
                    <a:pt x="856" y="384"/>
                    <a:pt x="856" y="384"/>
                  </a:cubicBezTo>
                  <a:cubicBezTo>
                    <a:pt x="852" y="387"/>
                    <a:pt x="848" y="390"/>
                    <a:pt x="844" y="393"/>
                  </a:cubicBezTo>
                  <a:lnTo>
                    <a:pt x="849" y="399"/>
                  </a:lnTo>
                  <a:close/>
                  <a:moveTo>
                    <a:pt x="829" y="412"/>
                  </a:moveTo>
                  <a:cubicBezTo>
                    <a:pt x="834" y="409"/>
                    <a:pt x="838" y="407"/>
                    <a:pt x="843" y="404"/>
                  </a:cubicBezTo>
                  <a:cubicBezTo>
                    <a:pt x="838" y="397"/>
                    <a:pt x="838" y="397"/>
                    <a:pt x="838" y="397"/>
                  </a:cubicBezTo>
                  <a:cubicBezTo>
                    <a:pt x="834" y="400"/>
                    <a:pt x="830" y="403"/>
                    <a:pt x="826" y="405"/>
                  </a:cubicBezTo>
                  <a:lnTo>
                    <a:pt x="829" y="412"/>
                  </a:lnTo>
                  <a:close/>
                  <a:moveTo>
                    <a:pt x="809" y="422"/>
                  </a:moveTo>
                  <a:cubicBezTo>
                    <a:pt x="813" y="420"/>
                    <a:pt x="818" y="418"/>
                    <a:pt x="823" y="416"/>
                  </a:cubicBezTo>
                  <a:cubicBezTo>
                    <a:pt x="819" y="409"/>
                    <a:pt x="819" y="409"/>
                    <a:pt x="819" y="409"/>
                  </a:cubicBezTo>
                  <a:cubicBezTo>
                    <a:pt x="815" y="411"/>
                    <a:pt x="810" y="413"/>
                    <a:pt x="806" y="415"/>
                  </a:cubicBezTo>
                  <a:lnTo>
                    <a:pt x="809" y="422"/>
                  </a:lnTo>
                  <a:close/>
                  <a:moveTo>
                    <a:pt x="787" y="430"/>
                  </a:moveTo>
                  <a:cubicBezTo>
                    <a:pt x="792" y="429"/>
                    <a:pt x="797" y="427"/>
                    <a:pt x="801" y="425"/>
                  </a:cubicBezTo>
                  <a:cubicBezTo>
                    <a:pt x="799" y="418"/>
                    <a:pt x="799" y="418"/>
                    <a:pt x="799" y="418"/>
                  </a:cubicBezTo>
                  <a:cubicBezTo>
                    <a:pt x="794" y="420"/>
                    <a:pt x="789" y="422"/>
                    <a:pt x="785" y="423"/>
                  </a:cubicBezTo>
                  <a:lnTo>
                    <a:pt x="787" y="430"/>
                  </a:lnTo>
                  <a:close/>
                  <a:moveTo>
                    <a:pt x="764" y="436"/>
                  </a:moveTo>
                  <a:cubicBezTo>
                    <a:pt x="769" y="435"/>
                    <a:pt x="774" y="434"/>
                    <a:pt x="779" y="433"/>
                  </a:cubicBezTo>
                  <a:cubicBezTo>
                    <a:pt x="777" y="425"/>
                    <a:pt x="777" y="425"/>
                    <a:pt x="777" y="425"/>
                  </a:cubicBezTo>
                  <a:cubicBezTo>
                    <a:pt x="773" y="426"/>
                    <a:pt x="768" y="427"/>
                    <a:pt x="763" y="428"/>
                  </a:cubicBezTo>
                  <a:lnTo>
                    <a:pt x="764" y="436"/>
                  </a:lnTo>
                  <a:close/>
                  <a:moveTo>
                    <a:pt x="741" y="439"/>
                  </a:moveTo>
                  <a:cubicBezTo>
                    <a:pt x="746" y="439"/>
                    <a:pt x="752" y="438"/>
                    <a:pt x="757" y="437"/>
                  </a:cubicBezTo>
                  <a:cubicBezTo>
                    <a:pt x="755" y="430"/>
                    <a:pt x="755" y="430"/>
                    <a:pt x="755" y="430"/>
                  </a:cubicBezTo>
                  <a:cubicBezTo>
                    <a:pt x="751" y="430"/>
                    <a:pt x="746" y="431"/>
                    <a:pt x="741" y="431"/>
                  </a:cubicBezTo>
                  <a:lnTo>
                    <a:pt x="741" y="439"/>
                  </a:lnTo>
                  <a:close/>
                  <a:moveTo>
                    <a:pt x="718" y="440"/>
                  </a:moveTo>
                  <a:cubicBezTo>
                    <a:pt x="724" y="440"/>
                    <a:pt x="724" y="440"/>
                    <a:pt x="724" y="440"/>
                  </a:cubicBezTo>
                  <a:cubicBezTo>
                    <a:pt x="727" y="440"/>
                    <a:pt x="730" y="440"/>
                    <a:pt x="733" y="440"/>
                  </a:cubicBezTo>
                  <a:cubicBezTo>
                    <a:pt x="733" y="432"/>
                    <a:pt x="733" y="432"/>
                    <a:pt x="733" y="432"/>
                  </a:cubicBezTo>
                  <a:cubicBezTo>
                    <a:pt x="730" y="432"/>
                    <a:pt x="727" y="432"/>
                    <a:pt x="724" y="432"/>
                  </a:cubicBezTo>
                  <a:cubicBezTo>
                    <a:pt x="718" y="432"/>
                    <a:pt x="718" y="432"/>
                    <a:pt x="718" y="432"/>
                  </a:cubicBezTo>
                  <a:cubicBezTo>
                    <a:pt x="718" y="440"/>
                    <a:pt x="718" y="440"/>
                    <a:pt x="718" y="440"/>
                  </a:cubicBez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lnTo>
                    <a:pt x="86" y="397"/>
                  </a:ln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9" name="Rectangle 198">
              <a:extLst>
                <a:ext uri="{FF2B5EF4-FFF2-40B4-BE49-F238E27FC236}">
                  <a16:creationId xmlns:a16="http://schemas.microsoft.com/office/drawing/2014/main" id="{3EEE18A2-BBDB-484E-9A2B-90522B5ED908}"/>
                </a:ext>
              </a:extLst>
            </p:cNvPr>
            <p:cNvSpPr>
              <a:spLocks noChangeArrowheads="1"/>
            </p:cNvSpPr>
            <p:nvPr/>
          </p:nvSpPr>
          <p:spPr bwMode="auto">
            <a:xfrm>
              <a:off x="5159601" y="2995825"/>
              <a:ext cx="216886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455">
                <a:defRPr/>
              </a:pPr>
              <a:r>
                <a:rPr lang="en-US" altLang="en-US" sz="1400" kern="0" dirty="0">
                  <a:gradFill>
                    <a:gsLst>
                      <a:gs pos="92035">
                        <a:schemeClr val="tx2"/>
                      </a:gs>
                      <a:gs pos="77876">
                        <a:schemeClr val="tx2"/>
                      </a:gs>
                    </a:gsLst>
                    <a:lin ang="5400000" scaled="0"/>
                  </a:gradFill>
                  <a:latin typeface="+mj-lt"/>
                </a:rPr>
                <a:t>Find and clean invalid data</a:t>
              </a:r>
            </a:p>
          </p:txBody>
        </p:sp>
      </p:grpSp>
      <p:grpSp>
        <p:nvGrpSpPr>
          <p:cNvPr id="33" name="Group 32">
            <a:extLst>
              <a:ext uri="{FF2B5EF4-FFF2-40B4-BE49-F238E27FC236}">
                <a16:creationId xmlns:a16="http://schemas.microsoft.com/office/drawing/2014/main" id="{C2A5E243-356B-4CF6-B58B-E67F50D648EE}"/>
              </a:ext>
            </a:extLst>
          </p:cNvPr>
          <p:cNvGrpSpPr/>
          <p:nvPr/>
        </p:nvGrpSpPr>
        <p:grpSpPr>
          <a:xfrm>
            <a:off x="8700403" y="1310360"/>
            <a:ext cx="1620102" cy="1900909"/>
            <a:chOff x="8700403" y="1310360"/>
            <a:chExt cx="1620102" cy="1900909"/>
          </a:xfrm>
        </p:grpSpPr>
        <p:sp>
          <p:nvSpPr>
            <p:cNvPr id="34" name="Freeform 49">
              <a:extLst>
                <a:ext uri="{FF2B5EF4-FFF2-40B4-BE49-F238E27FC236}">
                  <a16:creationId xmlns:a16="http://schemas.microsoft.com/office/drawing/2014/main" id="{B4D938B5-DDD7-4F0A-8DB2-45439D9A6374}"/>
                </a:ext>
              </a:extLst>
            </p:cNvPr>
            <p:cNvSpPr>
              <a:spLocks/>
            </p:cNvSpPr>
            <p:nvPr/>
          </p:nvSpPr>
          <p:spPr bwMode="auto">
            <a:xfrm>
              <a:off x="8958748" y="1805261"/>
              <a:ext cx="1104968" cy="776590"/>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Freeform 50">
              <a:extLst>
                <a:ext uri="{FF2B5EF4-FFF2-40B4-BE49-F238E27FC236}">
                  <a16:creationId xmlns:a16="http://schemas.microsoft.com/office/drawing/2014/main" id="{D561AB75-0049-4A6B-AA7F-C94BD54A5497}"/>
                </a:ext>
              </a:extLst>
            </p:cNvPr>
            <p:cNvSpPr>
              <a:spLocks/>
            </p:cNvSpPr>
            <p:nvPr/>
          </p:nvSpPr>
          <p:spPr bwMode="auto">
            <a:xfrm>
              <a:off x="8958748" y="1635626"/>
              <a:ext cx="1104968" cy="169636"/>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51">
              <a:extLst>
                <a:ext uri="{FF2B5EF4-FFF2-40B4-BE49-F238E27FC236}">
                  <a16:creationId xmlns:a16="http://schemas.microsoft.com/office/drawing/2014/main" id="{1052A7A7-F2D8-49BD-AA4E-4C32B0D24965}"/>
                </a:ext>
              </a:extLst>
            </p:cNvPr>
            <p:cNvSpPr>
              <a:spLocks noChangeArrowheads="1"/>
            </p:cNvSpPr>
            <p:nvPr/>
          </p:nvSpPr>
          <p:spPr bwMode="auto">
            <a:xfrm>
              <a:off x="9374278" y="1875295"/>
              <a:ext cx="277020" cy="171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52">
              <a:extLst>
                <a:ext uri="{FF2B5EF4-FFF2-40B4-BE49-F238E27FC236}">
                  <a16:creationId xmlns:a16="http://schemas.microsoft.com/office/drawing/2014/main" id="{B55D07F2-3715-47C8-9923-7E7B804F1C20}"/>
                </a:ext>
              </a:extLst>
            </p:cNvPr>
            <p:cNvSpPr>
              <a:spLocks noChangeArrowheads="1"/>
            </p:cNvSpPr>
            <p:nvPr/>
          </p:nvSpPr>
          <p:spPr bwMode="auto">
            <a:xfrm>
              <a:off x="9374278" y="1875295"/>
              <a:ext cx="277020"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Rectangle 53">
              <a:extLst>
                <a:ext uri="{FF2B5EF4-FFF2-40B4-BE49-F238E27FC236}">
                  <a16:creationId xmlns:a16="http://schemas.microsoft.com/office/drawing/2014/main" id="{A240A5E8-9245-45EF-B61A-4CFB5A5E1650}"/>
                </a:ext>
              </a:extLst>
            </p:cNvPr>
            <p:cNvSpPr>
              <a:spLocks noChangeArrowheads="1"/>
            </p:cNvSpPr>
            <p:nvPr/>
          </p:nvSpPr>
          <p:spPr bwMode="auto">
            <a:xfrm>
              <a:off x="9374278" y="210562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Rectangle 54">
              <a:extLst>
                <a:ext uri="{FF2B5EF4-FFF2-40B4-BE49-F238E27FC236}">
                  <a16:creationId xmlns:a16="http://schemas.microsoft.com/office/drawing/2014/main" id="{DB050DCE-2412-4220-BC4F-7AF1B83E9363}"/>
                </a:ext>
              </a:extLst>
            </p:cNvPr>
            <p:cNvSpPr>
              <a:spLocks noChangeArrowheads="1"/>
            </p:cNvSpPr>
            <p:nvPr/>
          </p:nvSpPr>
          <p:spPr bwMode="auto">
            <a:xfrm>
              <a:off x="9374278" y="2105626"/>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Rectangle 55">
              <a:extLst>
                <a:ext uri="{FF2B5EF4-FFF2-40B4-BE49-F238E27FC236}">
                  <a16:creationId xmlns:a16="http://schemas.microsoft.com/office/drawing/2014/main" id="{599A8640-FDE4-4F76-AE9B-9D223577E15B}"/>
                </a:ext>
              </a:extLst>
            </p:cNvPr>
            <p:cNvSpPr>
              <a:spLocks noChangeArrowheads="1"/>
            </p:cNvSpPr>
            <p:nvPr/>
          </p:nvSpPr>
          <p:spPr bwMode="auto">
            <a:xfrm>
              <a:off x="9705769" y="210562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Rectangle 56">
              <a:extLst>
                <a:ext uri="{FF2B5EF4-FFF2-40B4-BE49-F238E27FC236}">
                  <a16:creationId xmlns:a16="http://schemas.microsoft.com/office/drawing/2014/main" id="{CB23439F-C193-4BD3-97F9-03A441431276}"/>
                </a:ext>
              </a:extLst>
            </p:cNvPr>
            <p:cNvSpPr>
              <a:spLocks noChangeArrowheads="1"/>
            </p:cNvSpPr>
            <p:nvPr/>
          </p:nvSpPr>
          <p:spPr bwMode="auto">
            <a:xfrm>
              <a:off x="9705769" y="1875295"/>
              <a:ext cx="277020" cy="171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Rectangle 57">
              <a:extLst>
                <a:ext uri="{FF2B5EF4-FFF2-40B4-BE49-F238E27FC236}">
                  <a16:creationId xmlns:a16="http://schemas.microsoft.com/office/drawing/2014/main" id="{458CFDBD-0A03-4D47-AA9A-50DD178E41DB}"/>
                </a:ext>
              </a:extLst>
            </p:cNvPr>
            <p:cNvSpPr>
              <a:spLocks noChangeArrowheads="1"/>
            </p:cNvSpPr>
            <p:nvPr/>
          </p:nvSpPr>
          <p:spPr bwMode="auto">
            <a:xfrm>
              <a:off x="9705769" y="1875295"/>
              <a:ext cx="277020"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Rectangle 58">
              <a:extLst>
                <a:ext uri="{FF2B5EF4-FFF2-40B4-BE49-F238E27FC236}">
                  <a16:creationId xmlns:a16="http://schemas.microsoft.com/office/drawing/2014/main" id="{257E8C95-4E79-498C-8B9E-C62EFDCB35A5}"/>
                </a:ext>
              </a:extLst>
            </p:cNvPr>
            <p:cNvSpPr>
              <a:spLocks noChangeArrowheads="1"/>
            </p:cNvSpPr>
            <p:nvPr/>
          </p:nvSpPr>
          <p:spPr bwMode="auto">
            <a:xfrm>
              <a:off x="9042788" y="1875295"/>
              <a:ext cx="277020" cy="171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Rectangle 59">
              <a:extLst>
                <a:ext uri="{FF2B5EF4-FFF2-40B4-BE49-F238E27FC236}">
                  <a16:creationId xmlns:a16="http://schemas.microsoft.com/office/drawing/2014/main" id="{89C89DA2-DDD6-4C4B-8F9E-8430FEE78386}"/>
                </a:ext>
              </a:extLst>
            </p:cNvPr>
            <p:cNvSpPr>
              <a:spLocks noChangeArrowheads="1"/>
            </p:cNvSpPr>
            <p:nvPr/>
          </p:nvSpPr>
          <p:spPr bwMode="auto">
            <a:xfrm>
              <a:off x="9042788" y="1875295"/>
              <a:ext cx="277020"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60">
              <a:extLst>
                <a:ext uri="{FF2B5EF4-FFF2-40B4-BE49-F238E27FC236}">
                  <a16:creationId xmlns:a16="http://schemas.microsoft.com/office/drawing/2014/main" id="{06550BA6-7565-46D5-8878-6BEA974C3E65}"/>
                </a:ext>
              </a:extLst>
            </p:cNvPr>
            <p:cNvSpPr>
              <a:spLocks noChangeArrowheads="1"/>
            </p:cNvSpPr>
            <p:nvPr/>
          </p:nvSpPr>
          <p:spPr bwMode="auto">
            <a:xfrm>
              <a:off x="9042788" y="210562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61">
              <a:extLst>
                <a:ext uri="{FF2B5EF4-FFF2-40B4-BE49-F238E27FC236}">
                  <a16:creationId xmlns:a16="http://schemas.microsoft.com/office/drawing/2014/main" id="{35C4A1A7-85FB-48EC-AF5C-FAB8212A2E6D}"/>
                </a:ext>
              </a:extLst>
            </p:cNvPr>
            <p:cNvSpPr>
              <a:spLocks noChangeArrowheads="1"/>
            </p:cNvSpPr>
            <p:nvPr/>
          </p:nvSpPr>
          <p:spPr bwMode="auto">
            <a:xfrm>
              <a:off x="9042788" y="2105626"/>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62">
              <a:extLst>
                <a:ext uri="{FF2B5EF4-FFF2-40B4-BE49-F238E27FC236}">
                  <a16:creationId xmlns:a16="http://schemas.microsoft.com/office/drawing/2014/main" id="{A83B799F-8D78-4BF8-841E-513E1580F5A9}"/>
                </a:ext>
              </a:extLst>
            </p:cNvPr>
            <p:cNvSpPr>
              <a:spLocks noChangeArrowheads="1"/>
            </p:cNvSpPr>
            <p:nvPr/>
          </p:nvSpPr>
          <p:spPr bwMode="auto">
            <a:xfrm>
              <a:off x="9042788" y="2331288"/>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63">
              <a:extLst>
                <a:ext uri="{FF2B5EF4-FFF2-40B4-BE49-F238E27FC236}">
                  <a16:creationId xmlns:a16="http://schemas.microsoft.com/office/drawing/2014/main" id="{61EE7817-82BF-46EA-88DE-12FAE26A1CA5}"/>
                </a:ext>
              </a:extLst>
            </p:cNvPr>
            <p:cNvSpPr>
              <a:spLocks noChangeArrowheads="1"/>
            </p:cNvSpPr>
            <p:nvPr/>
          </p:nvSpPr>
          <p:spPr bwMode="auto">
            <a:xfrm>
              <a:off x="9042788" y="2331288"/>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Rectangle 64">
              <a:extLst>
                <a:ext uri="{FF2B5EF4-FFF2-40B4-BE49-F238E27FC236}">
                  <a16:creationId xmlns:a16="http://schemas.microsoft.com/office/drawing/2014/main" id="{C3CCF6EE-BE47-4A89-8547-296A8BD5AFE1}"/>
                </a:ext>
              </a:extLst>
            </p:cNvPr>
            <p:cNvSpPr>
              <a:spLocks noChangeArrowheads="1"/>
            </p:cNvSpPr>
            <p:nvPr/>
          </p:nvSpPr>
          <p:spPr bwMode="auto">
            <a:xfrm>
              <a:off x="9374278" y="2331288"/>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Rectangle 65">
              <a:extLst>
                <a:ext uri="{FF2B5EF4-FFF2-40B4-BE49-F238E27FC236}">
                  <a16:creationId xmlns:a16="http://schemas.microsoft.com/office/drawing/2014/main" id="{78477608-F9E8-4DA3-BBAF-76B5342305F0}"/>
                </a:ext>
              </a:extLst>
            </p:cNvPr>
            <p:cNvSpPr>
              <a:spLocks noChangeArrowheads="1"/>
            </p:cNvSpPr>
            <p:nvPr/>
          </p:nvSpPr>
          <p:spPr bwMode="auto">
            <a:xfrm>
              <a:off x="9705769" y="2331288"/>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66">
              <a:extLst>
                <a:ext uri="{FF2B5EF4-FFF2-40B4-BE49-F238E27FC236}">
                  <a16:creationId xmlns:a16="http://schemas.microsoft.com/office/drawing/2014/main" id="{99668D16-9345-4E86-B934-678FC296030D}"/>
                </a:ext>
              </a:extLst>
            </p:cNvPr>
            <p:cNvSpPr>
              <a:spLocks noEditPoints="1"/>
            </p:cNvSpPr>
            <p:nvPr/>
          </p:nvSpPr>
          <p:spPr bwMode="auto">
            <a:xfrm>
              <a:off x="8958748" y="1805261"/>
              <a:ext cx="806160" cy="776590"/>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67">
              <a:extLst>
                <a:ext uri="{FF2B5EF4-FFF2-40B4-BE49-F238E27FC236}">
                  <a16:creationId xmlns:a16="http://schemas.microsoft.com/office/drawing/2014/main" id="{E0A73DA3-10FC-44F5-B5AE-E0E7DCBA29FA}"/>
                </a:ext>
              </a:extLst>
            </p:cNvPr>
            <p:cNvSpPr>
              <a:spLocks/>
            </p:cNvSpPr>
            <p:nvPr/>
          </p:nvSpPr>
          <p:spPr bwMode="auto">
            <a:xfrm>
              <a:off x="8958748" y="1635626"/>
              <a:ext cx="964902" cy="169636"/>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68">
              <a:extLst>
                <a:ext uri="{FF2B5EF4-FFF2-40B4-BE49-F238E27FC236}">
                  <a16:creationId xmlns:a16="http://schemas.microsoft.com/office/drawing/2014/main" id="{A046C718-2A8A-475F-9D5E-F5F936A68742}"/>
                </a:ext>
              </a:extLst>
            </p:cNvPr>
            <p:cNvSpPr>
              <a:spLocks/>
            </p:cNvSpPr>
            <p:nvPr/>
          </p:nvSpPr>
          <p:spPr bwMode="auto">
            <a:xfrm>
              <a:off x="9374278" y="1875295"/>
              <a:ext cx="277020" cy="171192"/>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69">
              <a:extLst>
                <a:ext uri="{FF2B5EF4-FFF2-40B4-BE49-F238E27FC236}">
                  <a16:creationId xmlns:a16="http://schemas.microsoft.com/office/drawing/2014/main" id="{DBE0A811-E4AB-4AB8-9BA9-8CEA95CA95BC}"/>
                </a:ext>
              </a:extLst>
            </p:cNvPr>
            <p:cNvSpPr>
              <a:spLocks/>
            </p:cNvSpPr>
            <p:nvPr/>
          </p:nvSpPr>
          <p:spPr bwMode="auto">
            <a:xfrm>
              <a:off x="9374278" y="1875295"/>
              <a:ext cx="277020" cy="171192"/>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70">
              <a:extLst>
                <a:ext uri="{FF2B5EF4-FFF2-40B4-BE49-F238E27FC236}">
                  <a16:creationId xmlns:a16="http://schemas.microsoft.com/office/drawing/2014/main" id="{29981753-F569-48D9-A6E7-A158F4A52326}"/>
                </a:ext>
              </a:extLst>
            </p:cNvPr>
            <p:cNvSpPr>
              <a:spLocks/>
            </p:cNvSpPr>
            <p:nvPr/>
          </p:nvSpPr>
          <p:spPr bwMode="auto">
            <a:xfrm>
              <a:off x="9374278" y="2105626"/>
              <a:ext cx="110497" cy="121391"/>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71">
              <a:extLst>
                <a:ext uri="{FF2B5EF4-FFF2-40B4-BE49-F238E27FC236}">
                  <a16:creationId xmlns:a16="http://schemas.microsoft.com/office/drawing/2014/main" id="{4454DC3E-546A-44F4-9E8C-6D450DB90391}"/>
                </a:ext>
              </a:extLst>
            </p:cNvPr>
            <p:cNvSpPr>
              <a:spLocks/>
            </p:cNvSpPr>
            <p:nvPr/>
          </p:nvSpPr>
          <p:spPr bwMode="auto">
            <a:xfrm>
              <a:off x="9374278" y="2105626"/>
              <a:ext cx="110497" cy="121391"/>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72">
              <a:extLst>
                <a:ext uri="{FF2B5EF4-FFF2-40B4-BE49-F238E27FC236}">
                  <a16:creationId xmlns:a16="http://schemas.microsoft.com/office/drawing/2014/main" id="{E7B3D9E3-EA93-45C3-BD8F-AB93F733B6FF}"/>
                </a:ext>
              </a:extLst>
            </p:cNvPr>
            <p:cNvSpPr>
              <a:spLocks noChangeArrowheads="1"/>
            </p:cNvSpPr>
            <p:nvPr/>
          </p:nvSpPr>
          <p:spPr bwMode="auto">
            <a:xfrm>
              <a:off x="9042788" y="1875295"/>
              <a:ext cx="277020" cy="171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73">
              <a:extLst>
                <a:ext uri="{FF2B5EF4-FFF2-40B4-BE49-F238E27FC236}">
                  <a16:creationId xmlns:a16="http://schemas.microsoft.com/office/drawing/2014/main" id="{6C506ECE-F5B1-4855-A435-A1A6E9F95414}"/>
                </a:ext>
              </a:extLst>
            </p:cNvPr>
            <p:cNvSpPr>
              <a:spLocks noChangeArrowheads="1"/>
            </p:cNvSpPr>
            <p:nvPr/>
          </p:nvSpPr>
          <p:spPr bwMode="auto">
            <a:xfrm>
              <a:off x="9042788" y="1875295"/>
              <a:ext cx="277020"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74">
              <a:extLst>
                <a:ext uri="{FF2B5EF4-FFF2-40B4-BE49-F238E27FC236}">
                  <a16:creationId xmlns:a16="http://schemas.microsoft.com/office/drawing/2014/main" id="{72129C33-A9D1-4993-BD12-CDF3B67C7D28}"/>
                </a:ext>
              </a:extLst>
            </p:cNvPr>
            <p:cNvSpPr>
              <a:spLocks noChangeArrowheads="1"/>
            </p:cNvSpPr>
            <p:nvPr/>
          </p:nvSpPr>
          <p:spPr bwMode="auto">
            <a:xfrm>
              <a:off x="9042788" y="210562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Rectangle 75">
              <a:extLst>
                <a:ext uri="{FF2B5EF4-FFF2-40B4-BE49-F238E27FC236}">
                  <a16:creationId xmlns:a16="http://schemas.microsoft.com/office/drawing/2014/main" id="{C15EE89F-1540-4441-BD2D-80C9B1EC68D4}"/>
                </a:ext>
              </a:extLst>
            </p:cNvPr>
            <p:cNvSpPr>
              <a:spLocks noChangeArrowheads="1"/>
            </p:cNvSpPr>
            <p:nvPr/>
          </p:nvSpPr>
          <p:spPr bwMode="auto">
            <a:xfrm>
              <a:off x="9042788" y="2105626"/>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Freeform 76">
              <a:extLst>
                <a:ext uri="{FF2B5EF4-FFF2-40B4-BE49-F238E27FC236}">
                  <a16:creationId xmlns:a16="http://schemas.microsoft.com/office/drawing/2014/main" id="{77E565C2-6872-4CC0-ACE3-61DE984005A8}"/>
                </a:ext>
              </a:extLst>
            </p:cNvPr>
            <p:cNvSpPr>
              <a:spLocks/>
            </p:cNvSpPr>
            <p:nvPr/>
          </p:nvSpPr>
          <p:spPr bwMode="auto">
            <a:xfrm>
              <a:off x="9042788" y="2331288"/>
              <a:ext cx="233444" cy="169636"/>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77">
              <a:extLst>
                <a:ext uri="{FF2B5EF4-FFF2-40B4-BE49-F238E27FC236}">
                  <a16:creationId xmlns:a16="http://schemas.microsoft.com/office/drawing/2014/main" id="{205EEA27-E7AE-4854-8070-C3DD98F73A57}"/>
                </a:ext>
              </a:extLst>
            </p:cNvPr>
            <p:cNvSpPr>
              <a:spLocks/>
            </p:cNvSpPr>
            <p:nvPr/>
          </p:nvSpPr>
          <p:spPr bwMode="auto">
            <a:xfrm>
              <a:off x="9042788" y="2331288"/>
              <a:ext cx="233444" cy="169636"/>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91">
              <a:extLst>
                <a:ext uri="{FF2B5EF4-FFF2-40B4-BE49-F238E27FC236}">
                  <a16:creationId xmlns:a16="http://schemas.microsoft.com/office/drawing/2014/main" id="{D5309B94-9914-46A1-BF21-C12CBE5A939B}"/>
                </a:ext>
              </a:extLst>
            </p:cNvPr>
            <p:cNvSpPr>
              <a:spLocks noEditPoints="1"/>
            </p:cNvSpPr>
            <p:nvPr/>
          </p:nvSpPr>
          <p:spPr bwMode="auto">
            <a:xfrm>
              <a:off x="8700403" y="1310360"/>
              <a:ext cx="1620102" cy="1627882"/>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cubicBezTo>
                    <a:pt x="425" y="401"/>
                    <a:pt x="425" y="401"/>
                    <a:pt x="425" y="401"/>
                  </a:cubicBez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lnTo>
                    <a:pt x="10" y="51"/>
                  </a:ln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1" name="Rectangle 200">
              <a:extLst>
                <a:ext uri="{FF2B5EF4-FFF2-40B4-BE49-F238E27FC236}">
                  <a16:creationId xmlns:a16="http://schemas.microsoft.com/office/drawing/2014/main" id="{02C015A2-2D31-4CF1-BE1E-C001847F6FC5}"/>
                </a:ext>
              </a:extLst>
            </p:cNvPr>
            <p:cNvSpPr>
              <a:spLocks noChangeArrowheads="1"/>
            </p:cNvSpPr>
            <p:nvPr/>
          </p:nvSpPr>
          <p:spPr bwMode="auto">
            <a:xfrm>
              <a:off x="9070110" y="2995825"/>
              <a:ext cx="90890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455">
                <a:defRPr/>
              </a:pPr>
              <a:r>
                <a:rPr lang="en-US" altLang="en-US" sz="1400" kern="0" dirty="0">
                  <a:gradFill>
                    <a:gsLst>
                      <a:gs pos="92035">
                        <a:schemeClr val="tx2"/>
                      </a:gs>
                      <a:gs pos="77876">
                        <a:schemeClr val="tx2"/>
                      </a:gs>
                    </a:gsLst>
                    <a:lin ang="5400000" scaled="0"/>
                  </a:gradFill>
                  <a:latin typeface="+mj-lt"/>
                </a:rPr>
                <a:t>Clean table</a:t>
              </a:r>
            </a:p>
          </p:txBody>
        </p:sp>
      </p:grpSp>
      <p:grpSp>
        <p:nvGrpSpPr>
          <p:cNvPr id="3" name="Group 2">
            <a:extLst>
              <a:ext uri="{FF2B5EF4-FFF2-40B4-BE49-F238E27FC236}">
                <a16:creationId xmlns:a16="http://schemas.microsoft.com/office/drawing/2014/main" id="{C8AB6D2C-44E8-471D-B548-E0BE7A58F8DA}"/>
              </a:ext>
            </a:extLst>
          </p:cNvPr>
          <p:cNvGrpSpPr/>
          <p:nvPr/>
        </p:nvGrpSpPr>
        <p:grpSpPr>
          <a:xfrm>
            <a:off x="2643679" y="1603466"/>
            <a:ext cx="1706828" cy="1607803"/>
            <a:chOff x="2643679" y="1603466"/>
            <a:chExt cx="1706828" cy="1607803"/>
          </a:xfrm>
        </p:grpSpPr>
        <p:sp>
          <p:nvSpPr>
            <p:cNvPr id="10" name="Freeform 5">
              <a:extLst>
                <a:ext uri="{FF2B5EF4-FFF2-40B4-BE49-F238E27FC236}">
                  <a16:creationId xmlns:a16="http://schemas.microsoft.com/office/drawing/2014/main" id="{EC5CB4BA-8960-4D59-BEF9-EE0F4F88D0D6}"/>
                </a:ext>
              </a:extLst>
            </p:cNvPr>
            <p:cNvSpPr>
              <a:spLocks/>
            </p:cNvSpPr>
            <p:nvPr/>
          </p:nvSpPr>
          <p:spPr bwMode="auto">
            <a:xfrm>
              <a:off x="2844014" y="1710850"/>
              <a:ext cx="935333" cy="929107"/>
            </a:xfrm>
            <a:custGeom>
              <a:avLst/>
              <a:gdLst>
                <a:gd name="T0" fmla="*/ 114 w 254"/>
                <a:gd name="T1" fmla="*/ 0 h 251"/>
                <a:gd name="T2" fmla="*/ 30 w 254"/>
                <a:gd name="T3" fmla="*/ 46 h 251"/>
                <a:gd name="T4" fmla="*/ 3 w 254"/>
                <a:gd name="T5" fmla="*/ 137 h 251"/>
                <a:gd name="T6" fmla="*/ 49 w 254"/>
                <a:gd name="T7" fmla="*/ 221 h 251"/>
                <a:gd name="T8" fmla="*/ 140 w 254"/>
                <a:gd name="T9" fmla="*/ 248 h 251"/>
                <a:gd name="T10" fmla="*/ 224 w 254"/>
                <a:gd name="T11" fmla="*/ 202 h 251"/>
                <a:gd name="T12" fmla="*/ 251 w 254"/>
                <a:gd name="T13" fmla="*/ 111 h 251"/>
                <a:gd name="T14" fmla="*/ 204 w 254"/>
                <a:gd name="T15" fmla="*/ 27 h 251"/>
                <a:gd name="T16" fmla="*/ 127 w 254"/>
                <a:gd name="T17" fmla="*/ 0 h 251"/>
                <a:gd name="T18" fmla="*/ 114 w 254"/>
                <a:gd name="T1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51">
                  <a:moveTo>
                    <a:pt x="114" y="0"/>
                  </a:moveTo>
                  <a:cubicBezTo>
                    <a:pt x="80" y="4"/>
                    <a:pt x="50" y="21"/>
                    <a:pt x="30" y="46"/>
                  </a:cubicBezTo>
                  <a:cubicBezTo>
                    <a:pt x="10" y="70"/>
                    <a:pt x="0" y="103"/>
                    <a:pt x="3" y="137"/>
                  </a:cubicBezTo>
                  <a:cubicBezTo>
                    <a:pt x="7" y="171"/>
                    <a:pt x="24" y="201"/>
                    <a:pt x="49" y="221"/>
                  </a:cubicBezTo>
                  <a:cubicBezTo>
                    <a:pt x="74" y="241"/>
                    <a:pt x="106" y="251"/>
                    <a:pt x="140" y="248"/>
                  </a:cubicBezTo>
                  <a:cubicBezTo>
                    <a:pt x="174" y="244"/>
                    <a:pt x="204" y="227"/>
                    <a:pt x="224" y="202"/>
                  </a:cubicBezTo>
                  <a:cubicBezTo>
                    <a:pt x="244" y="178"/>
                    <a:pt x="254" y="145"/>
                    <a:pt x="251" y="111"/>
                  </a:cubicBezTo>
                  <a:cubicBezTo>
                    <a:pt x="247" y="76"/>
                    <a:pt x="230" y="47"/>
                    <a:pt x="204" y="27"/>
                  </a:cubicBezTo>
                  <a:cubicBezTo>
                    <a:pt x="183" y="9"/>
                    <a:pt x="156" y="0"/>
                    <a:pt x="127" y="0"/>
                  </a:cubicBezTo>
                  <a:cubicBezTo>
                    <a:pt x="123" y="0"/>
                    <a:pt x="118" y="0"/>
                    <a:pt x="11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6">
              <a:extLst>
                <a:ext uri="{FF2B5EF4-FFF2-40B4-BE49-F238E27FC236}">
                  <a16:creationId xmlns:a16="http://schemas.microsoft.com/office/drawing/2014/main" id="{D99CFD48-C84C-4A38-BACD-EBD20A45AC05}"/>
                </a:ext>
              </a:extLst>
            </p:cNvPr>
            <p:cNvSpPr>
              <a:spLocks/>
            </p:cNvSpPr>
            <p:nvPr/>
          </p:nvSpPr>
          <p:spPr bwMode="auto">
            <a:xfrm>
              <a:off x="3080571" y="1689062"/>
              <a:ext cx="798379" cy="1042716"/>
            </a:xfrm>
            <a:custGeom>
              <a:avLst/>
              <a:gdLst>
                <a:gd name="T0" fmla="*/ 212 w 217"/>
                <a:gd name="T1" fmla="*/ 114 h 282"/>
                <a:gd name="T2" fmla="*/ 157 w 217"/>
                <a:gd name="T3" fmla="*/ 13 h 282"/>
                <a:gd name="T4" fmla="*/ 138 w 217"/>
                <a:gd name="T5" fmla="*/ 0 h 282"/>
                <a:gd name="T6" fmla="*/ 126 w 217"/>
                <a:gd name="T7" fmla="*/ 23 h 282"/>
                <a:gd name="T8" fmla="*/ 140 w 217"/>
                <a:gd name="T9" fmla="*/ 33 h 282"/>
                <a:gd name="T10" fmla="*/ 187 w 217"/>
                <a:gd name="T11" fmla="*/ 117 h 282"/>
                <a:gd name="T12" fmla="*/ 160 w 217"/>
                <a:gd name="T13" fmla="*/ 208 h 282"/>
                <a:gd name="T14" fmla="*/ 76 w 217"/>
                <a:gd name="T15" fmla="*/ 254 h 282"/>
                <a:gd name="T16" fmla="*/ 12 w 217"/>
                <a:gd name="T17" fmla="*/ 243 h 282"/>
                <a:gd name="T18" fmla="*/ 0 w 217"/>
                <a:gd name="T19" fmla="*/ 266 h 282"/>
                <a:gd name="T20" fmla="*/ 79 w 217"/>
                <a:gd name="T21" fmla="*/ 279 h 282"/>
                <a:gd name="T22" fmla="*/ 180 w 217"/>
                <a:gd name="T23" fmla="*/ 224 h 282"/>
                <a:gd name="T24" fmla="*/ 212 w 217"/>
                <a:gd name="T25" fmla="*/ 11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7" h="282">
                  <a:moveTo>
                    <a:pt x="212" y="114"/>
                  </a:moveTo>
                  <a:cubicBezTo>
                    <a:pt x="208" y="73"/>
                    <a:pt x="187" y="37"/>
                    <a:pt x="157" y="13"/>
                  </a:cubicBezTo>
                  <a:cubicBezTo>
                    <a:pt x="151" y="8"/>
                    <a:pt x="144" y="4"/>
                    <a:pt x="138" y="0"/>
                  </a:cubicBezTo>
                  <a:cubicBezTo>
                    <a:pt x="126" y="23"/>
                    <a:pt x="126" y="23"/>
                    <a:pt x="126" y="23"/>
                  </a:cubicBezTo>
                  <a:cubicBezTo>
                    <a:pt x="131" y="26"/>
                    <a:pt x="136" y="29"/>
                    <a:pt x="140" y="33"/>
                  </a:cubicBezTo>
                  <a:cubicBezTo>
                    <a:pt x="166" y="53"/>
                    <a:pt x="183" y="82"/>
                    <a:pt x="187" y="117"/>
                  </a:cubicBezTo>
                  <a:cubicBezTo>
                    <a:pt x="190" y="151"/>
                    <a:pt x="180" y="184"/>
                    <a:pt x="160" y="208"/>
                  </a:cubicBezTo>
                  <a:cubicBezTo>
                    <a:pt x="140" y="233"/>
                    <a:pt x="110" y="250"/>
                    <a:pt x="76" y="254"/>
                  </a:cubicBezTo>
                  <a:cubicBezTo>
                    <a:pt x="53" y="256"/>
                    <a:pt x="31" y="252"/>
                    <a:pt x="12" y="243"/>
                  </a:cubicBezTo>
                  <a:cubicBezTo>
                    <a:pt x="0" y="266"/>
                    <a:pt x="0" y="266"/>
                    <a:pt x="0" y="266"/>
                  </a:cubicBezTo>
                  <a:cubicBezTo>
                    <a:pt x="24" y="277"/>
                    <a:pt x="51" y="282"/>
                    <a:pt x="79" y="279"/>
                  </a:cubicBezTo>
                  <a:cubicBezTo>
                    <a:pt x="120" y="275"/>
                    <a:pt x="155" y="254"/>
                    <a:pt x="180" y="224"/>
                  </a:cubicBezTo>
                  <a:cubicBezTo>
                    <a:pt x="204" y="195"/>
                    <a:pt x="217" y="155"/>
                    <a:pt x="212" y="114"/>
                  </a:cubicBezTo>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 name="Freeform 7">
              <a:extLst>
                <a:ext uri="{FF2B5EF4-FFF2-40B4-BE49-F238E27FC236}">
                  <a16:creationId xmlns:a16="http://schemas.microsoft.com/office/drawing/2014/main" id="{2BBEDC85-38DC-4A96-AEE8-E8C149F29AE3}"/>
                </a:ext>
              </a:extLst>
            </p:cNvPr>
            <p:cNvSpPr>
              <a:spLocks/>
            </p:cNvSpPr>
            <p:nvPr/>
          </p:nvSpPr>
          <p:spPr bwMode="auto">
            <a:xfrm>
              <a:off x="2749081" y="1603466"/>
              <a:ext cx="838843" cy="106917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Freeform 8">
              <a:extLst>
                <a:ext uri="{FF2B5EF4-FFF2-40B4-BE49-F238E27FC236}">
                  <a16:creationId xmlns:a16="http://schemas.microsoft.com/office/drawing/2014/main" id="{BDFF7F3B-6853-4AD3-BF59-7DCCD053339F}"/>
                </a:ext>
              </a:extLst>
            </p:cNvPr>
            <p:cNvSpPr>
              <a:spLocks/>
            </p:cNvSpPr>
            <p:nvPr/>
          </p:nvSpPr>
          <p:spPr bwMode="auto">
            <a:xfrm>
              <a:off x="2749081" y="1603466"/>
              <a:ext cx="838843" cy="106917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9">
              <a:extLst>
                <a:ext uri="{FF2B5EF4-FFF2-40B4-BE49-F238E27FC236}">
                  <a16:creationId xmlns:a16="http://schemas.microsoft.com/office/drawing/2014/main" id="{85D8EC08-278F-4C21-B7BB-1E12CF072343}"/>
                </a:ext>
              </a:extLst>
            </p:cNvPr>
            <p:cNvSpPr>
              <a:spLocks/>
            </p:cNvSpPr>
            <p:nvPr/>
          </p:nvSpPr>
          <p:spPr bwMode="auto">
            <a:xfrm>
              <a:off x="3296896" y="2148168"/>
              <a:ext cx="312815" cy="177417"/>
            </a:xfrm>
            <a:custGeom>
              <a:avLst/>
              <a:gdLst>
                <a:gd name="T0" fmla="*/ 67 w 85"/>
                <a:gd name="T1" fmla="*/ 45 h 48"/>
                <a:gd name="T2" fmla="*/ 9 w 85"/>
                <a:gd name="T3" fmla="*/ 25 h 48"/>
                <a:gd name="T4" fmla="*/ 2 w 85"/>
                <a:gd name="T5" fmla="*/ 10 h 48"/>
                <a:gd name="T6" fmla="*/ 17 w 85"/>
                <a:gd name="T7" fmla="*/ 2 h 48"/>
                <a:gd name="T8" fmla="*/ 75 w 85"/>
                <a:gd name="T9" fmla="*/ 23 h 48"/>
                <a:gd name="T10" fmla="*/ 82 w 85"/>
                <a:gd name="T11" fmla="*/ 38 h 48"/>
                <a:gd name="T12" fmla="*/ 67 w 85"/>
                <a:gd name="T13" fmla="*/ 45 h 48"/>
              </a:gdLst>
              <a:ahLst/>
              <a:cxnLst>
                <a:cxn ang="0">
                  <a:pos x="T0" y="T1"/>
                </a:cxn>
                <a:cxn ang="0">
                  <a:pos x="T2" y="T3"/>
                </a:cxn>
                <a:cxn ang="0">
                  <a:pos x="T4" y="T5"/>
                </a:cxn>
                <a:cxn ang="0">
                  <a:pos x="T6" y="T7"/>
                </a:cxn>
                <a:cxn ang="0">
                  <a:pos x="T8" y="T9"/>
                </a:cxn>
                <a:cxn ang="0">
                  <a:pos x="T10" y="T11"/>
                </a:cxn>
                <a:cxn ang="0">
                  <a:pos x="T12" y="T13"/>
                </a:cxn>
              </a:cxnLst>
              <a:rect l="0" t="0" r="r" b="b"/>
              <a:pathLst>
                <a:path w="85" h="48">
                  <a:moveTo>
                    <a:pt x="67" y="45"/>
                  </a:moveTo>
                  <a:cubicBezTo>
                    <a:pt x="9" y="25"/>
                    <a:pt x="9" y="25"/>
                    <a:pt x="9" y="25"/>
                  </a:cubicBezTo>
                  <a:cubicBezTo>
                    <a:pt x="3" y="23"/>
                    <a:pt x="0" y="16"/>
                    <a:pt x="2" y="10"/>
                  </a:cubicBezTo>
                  <a:cubicBezTo>
                    <a:pt x="4" y="3"/>
                    <a:pt x="11" y="0"/>
                    <a:pt x="17" y="2"/>
                  </a:cubicBezTo>
                  <a:cubicBezTo>
                    <a:pt x="75" y="23"/>
                    <a:pt x="75" y="23"/>
                    <a:pt x="75" y="23"/>
                  </a:cubicBezTo>
                  <a:cubicBezTo>
                    <a:pt x="81" y="25"/>
                    <a:pt x="85" y="32"/>
                    <a:pt x="82" y="38"/>
                  </a:cubicBezTo>
                  <a:cubicBezTo>
                    <a:pt x="80" y="44"/>
                    <a:pt x="73" y="48"/>
                    <a:pt x="67" y="45"/>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0">
              <a:extLst>
                <a:ext uri="{FF2B5EF4-FFF2-40B4-BE49-F238E27FC236}">
                  <a16:creationId xmlns:a16="http://schemas.microsoft.com/office/drawing/2014/main" id="{01EB67F8-1F0A-44D8-9F9B-4AFA1532F416}"/>
                </a:ext>
              </a:extLst>
            </p:cNvPr>
            <p:cNvSpPr>
              <a:spLocks/>
            </p:cNvSpPr>
            <p:nvPr/>
          </p:nvSpPr>
          <p:spPr bwMode="auto">
            <a:xfrm>
              <a:off x="3264213" y="1766876"/>
              <a:ext cx="88709" cy="465332"/>
            </a:xfrm>
            <a:custGeom>
              <a:avLst/>
              <a:gdLst>
                <a:gd name="T0" fmla="*/ 12 w 24"/>
                <a:gd name="T1" fmla="*/ 126 h 126"/>
                <a:gd name="T2" fmla="*/ 0 w 24"/>
                <a:gd name="T3" fmla="*/ 114 h 126"/>
                <a:gd name="T4" fmla="*/ 0 w 24"/>
                <a:gd name="T5" fmla="*/ 12 h 126"/>
                <a:gd name="T6" fmla="*/ 12 w 24"/>
                <a:gd name="T7" fmla="*/ 0 h 126"/>
                <a:gd name="T8" fmla="*/ 24 w 24"/>
                <a:gd name="T9" fmla="*/ 12 h 126"/>
                <a:gd name="T10" fmla="*/ 24 w 24"/>
                <a:gd name="T11" fmla="*/ 114 h 126"/>
                <a:gd name="T12" fmla="*/ 12 w 24"/>
                <a:gd name="T13" fmla="*/ 126 h 126"/>
              </a:gdLst>
              <a:ahLst/>
              <a:cxnLst>
                <a:cxn ang="0">
                  <a:pos x="T0" y="T1"/>
                </a:cxn>
                <a:cxn ang="0">
                  <a:pos x="T2" y="T3"/>
                </a:cxn>
                <a:cxn ang="0">
                  <a:pos x="T4" y="T5"/>
                </a:cxn>
                <a:cxn ang="0">
                  <a:pos x="T6" y="T7"/>
                </a:cxn>
                <a:cxn ang="0">
                  <a:pos x="T8" y="T9"/>
                </a:cxn>
                <a:cxn ang="0">
                  <a:pos x="T10" y="T11"/>
                </a:cxn>
                <a:cxn ang="0">
                  <a:pos x="T12" y="T13"/>
                </a:cxn>
              </a:cxnLst>
              <a:rect l="0" t="0" r="r" b="b"/>
              <a:pathLst>
                <a:path w="24" h="126">
                  <a:moveTo>
                    <a:pt x="12" y="126"/>
                  </a:moveTo>
                  <a:cubicBezTo>
                    <a:pt x="5" y="126"/>
                    <a:pt x="0" y="120"/>
                    <a:pt x="0" y="114"/>
                  </a:cubicBezTo>
                  <a:cubicBezTo>
                    <a:pt x="0" y="12"/>
                    <a:pt x="0" y="12"/>
                    <a:pt x="0" y="12"/>
                  </a:cubicBezTo>
                  <a:cubicBezTo>
                    <a:pt x="0" y="5"/>
                    <a:pt x="5" y="0"/>
                    <a:pt x="12" y="0"/>
                  </a:cubicBezTo>
                  <a:cubicBezTo>
                    <a:pt x="18" y="0"/>
                    <a:pt x="24" y="5"/>
                    <a:pt x="24" y="12"/>
                  </a:cubicBezTo>
                  <a:cubicBezTo>
                    <a:pt x="24" y="114"/>
                    <a:pt x="24" y="114"/>
                    <a:pt x="24" y="114"/>
                  </a:cubicBezTo>
                  <a:cubicBezTo>
                    <a:pt x="24" y="120"/>
                    <a:pt x="18" y="126"/>
                    <a:pt x="12" y="126"/>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Oval 11">
              <a:extLst>
                <a:ext uri="{FF2B5EF4-FFF2-40B4-BE49-F238E27FC236}">
                  <a16:creationId xmlns:a16="http://schemas.microsoft.com/office/drawing/2014/main" id="{E9A53BFD-2652-4CCE-A07F-658BB27F6544}"/>
                </a:ext>
              </a:extLst>
            </p:cNvPr>
            <p:cNvSpPr>
              <a:spLocks noChangeArrowheads="1"/>
            </p:cNvSpPr>
            <p:nvPr/>
          </p:nvSpPr>
          <p:spPr bwMode="auto">
            <a:xfrm>
              <a:off x="3242425" y="2121711"/>
              <a:ext cx="129173" cy="129173"/>
            </a:xfrm>
            <a:prstGeom prst="ellipse">
              <a:avLst/>
            </a:pr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2">
              <a:extLst>
                <a:ext uri="{FF2B5EF4-FFF2-40B4-BE49-F238E27FC236}">
                  <a16:creationId xmlns:a16="http://schemas.microsoft.com/office/drawing/2014/main" id="{F41DE6D8-6872-438E-9E21-A9B47457F139}"/>
                </a:ext>
              </a:extLst>
            </p:cNvPr>
            <p:cNvSpPr>
              <a:spLocks/>
            </p:cNvSpPr>
            <p:nvPr/>
          </p:nvSpPr>
          <p:spPr bwMode="auto">
            <a:xfrm>
              <a:off x="3021431" y="1877373"/>
              <a:ext cx="73146" cy="74702"/>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Rectangle 13">
              <a:extLst>
                <a:ext uri="{FF2B5EF4-FFF2-40B4-BE49-F238E27FC236}">
                  <a16:creationId xmlns:a16="http://schemas.microsoft.com/office/drawing/2014/main" id="{55202576-EA25-4ADE-AA3E-ABCC1184E6AC}"/>
                </a:ext>
              </a:extLst>
            </p:cNvPr>
            <p:cNvSpPr>
              <a:spLocks noChangeArrowheads="1"/>
            </p:cNvSpPr>
            <p:nvPr/>
          </p:nvSpPr>
          <p:spPr bwMode="auto">
            <a:xfrm>
              <a:off x="3301564" y="1769989"/>
              <a:ext cx="21788" cy="8092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4">
              <a:extLst>
                <a:ext uri="{FF2B5EF4-FFF2-40B4-BE49-F238E27FC236}">
                  <a16:creationId xmlns:a16="http://schemas.microsoft.com/office/drawing/2014/main" id="{D6FF1F6D-8C1B-43C8-8726-91141172024F}"/>
                </a:ext>
              </a:extLst>
            </p:cNvPr>
            <p:cNvSpPr>
              <a:spLocks/>
            </p:cNvSpPr>
            <p:nvPr/>
          </p:nvSpPr>
          <p:spPr bwMode="auto">
            <a:xfrm>
              <a:off x="3525670" y="1880486"/>
              <a:ext cx="73146" cy="74702"/>
            </a:xfrm>
            <a:custGeom>
              <a:avLst/>
              <a:gdLst>
                <a:gd name="T0" fmla="*/ 35 w 47"/>
                <a:gd name="T1" fmla="*/ 0 h 48"/>
                <a:gd name="T2" fmla="*/ 47 w 47"/>
                <a:gd name="T3" fmla="*/ 12 h 48"/>
                <a:gd name="T4" fmla="*/ 12 w 47"/>
                <a:gd name="T5" fmla="*/ 48 h 48"/>
                <a:gd name="T6" fmla="*/ 0 w 47"/>
                <a:gd name="T7" fmla="*/ 36 h 48"/>
                <a:gd name="T8" fmla="*/ 35 w 47"/>
                <a:gd name="T9" fmla="*/ 0 h 48"/>
              </a:gdLst>
              <a:ahLst/>
              <a:cxnLst>
                <a:cxn ang="0">
                  <a:pos x="T0" y="T1"/>
                </a:cxn>
                <a:cxn ang="0">
                  <a:pos x="T2" y="T3"/>
                </a:cxn>
                <a:cxn ang="0">
                  <a:pos x="T4" y="T5"/>
                </a:cxn>
                <a:cxn ang="0">
                  <a:pos x="T6" y="T7"/>
                </a:cxn>
                <a:cxn ang="0">
                  <a:pos x="T8" y="T9"/>
                </a:cxn>
              </a:cxnLst>
              <a:rect l="0" t="0" r="r" b="b"/>
              <a:pathLst>
                <a:path w="47" h="48">
                  <a:moveTo>
                    <a:pt x="35" y="0"/>
                  </a:moveTo>
                  <a:lnTo>
                    <a:pt x="47" y="12"/>
                  </a:lnTo>
                  <a:lnTo>
                    <a:pt x="12" y="48"/>
                  </a:lnTo>
                  <a:lnTo>
                    <a:pt x="0" y="36"/>
                  </a:lnTo>
                  <a:lnTo>
                    <a:pt x="35"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Rectangle 15">
              <a:extLst>
                <a:ext uri="{FF2B5EF4-FFF2-40B4-BE49-F238E27FC236}">
                  <a16:creationId xmlns:a16="http://schemas.microsoft.com/office/drawing/2014/main" id="{511019CC-5F8F-4550-B5B4-D7B2747D4B50}"/>
                </a:ext>
              </a:extLst>
            </p:cNvPr>
            <p:cNvSpPr>
              <a:spLocks noChangeArrowheads="1"/>
            </p:cNvSpPr>
            <p:nvPr/>
          </p:nvSpPr>
          <p:spPr bwMode="auto">
            <a:xfrm>
              <a:off x="3620605" y="2154394"/>
              <a:ext cx="82484" cy="2645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16">
              <a:extLst>
                <a:ext uri="{FF2B5EF4-FFF2-40B4-BE49-F238E27FC236}">
                  <a16:creationId xmlns:a16="http://schemas.microsoft.com/office/drawing/2014/main" id="{0461404A-8763-44B8-B1E2-AD1D7A81E2F9}"/>
                </a:ext>
              </a:extLst>
            </p:cNvPr>
            <p:cNvSpPr>
              <a:spLocks/>
            </p:cNvSpPr>
            <p:nvPr/>
          </p:nvSpPr>
          <p:spPr bwMode="auto">
            <a:xfrm>
              <a:off x="3522558" y="2380055"/>
              <a:ext cx="73146" cy="74702"/>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17">
              <a:extLst>
                <a:ext uri="{FF2B5EF4-FFF2-40B4-BE49-F238E27FC236}">
                  <a16:creationId xmlns:a16="http://schemas.microsoft.com/office/drawing/2014/main" id="{435CCE81-4F52-47A3-9D04-8D28F236A881}"/>
                </a:ext>
              </a:extLst>
            </p:cNvPr>
            <p:cNvSpPr>
              <a:spLocks/>
            </p:cNvSpPr>
            <p:nvPr/>
          </p:nvSpPr>
          <p:spPr bwMode="auto">
            <a:xfrm>
              <a:off x="3522558" y="2380055"/>
              <a:ext cx="73146" cy="74702"/>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Rectangle 18">
              <a:extLst>
                <a:ext uri="{FF2B5EF4-FFF2-40B4-BE49-F238E27FC236}">
                  <a16:creationId xmlns:a16="http://schemas.microsoft.com/office/drawing/2014/main" id="{750618D4-2905-43FF-B380-B8F7B8A7DEF6}"/>
                </a:ext>
              </a:extLst>
            </p:cNvPr>
            <p:cNvSpPr>
              <a:spLocks noChangeArrowheads="1"/>
            </p:cNvSpPr>
            <p:nvPr/>
          </p:nvSpPr>
          <p:spPr bwMode="auto">
            <a:xfrm>
              <a:off x="3301564" y="2481215"/>
              <a:ext cx="21788" cy="7781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19">
              <a:extLst>
                <a:ext uri="{FF2B5EF4-FFF2-40B4-BE49-F238E27FC236}">
                  <a16:creationId xmlns:a16="http://schemas.microsoft.com/office/drawing/2014/main" id="{46EABFCC-42BD-4151-8E27-403E561FA200}"/>
                </a:ext>
              </a:extLst>
            </p:cNvPr>
            <p:cNvSpPr>
              <a:spLocks/>
            </p:cNvSpPr>
            <p:nvPr/>
          </p:nvSpPr>
          <p:spPr bwMode="auto">
            <a:xfrm>
              <a:off x="3021431" y="1877373"/>
              <a:ext cx="73146" cy="74702"/>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0">
              <a:extLst>
                <a:ext uri="{FF2B5EF4-FFF2-40B4-BE49-F238E27FC236}">
                  <a16:creationId xmlns:a16="http://schemas.microsoft.com/office/drawing/2014/main" id="{FE7C1366-5D9E-4D1E-993A-C3A36C303F2A}"/>
                </a:ext>
              </a:extLst>
            </p:cNvPr>
            <p:cNvSpPr>
              <a:spLocks/>
            </p:cNvSpPr>
            <p:nvPr/>
          </p:nvSpPr>
          <p:spPr bwMode="auto">
            <a:xfrm>
              <a:off x="3024544" y="2380055"/>
              <a:ext cx="73146" cy="74702"/>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1">
              <a:extLst>
                <a:ext uri="{FF2B5EF4-FFF2-40B4-BE49-F238E27FC236}">
                  <a16:creationId xmlns:a16="http://schemas.microsoft.com/office/drawing/2014/main" id="{56A74C87-3F47-4B73-8256-7811BFC71E2A}"/>
                </a:ext>
              </a:extLst>
            </p:cNvPr>
            <p:cNvSpPr>
              <a:spLocks/>
            </p:cNvSpPr>
            <p:nvPr/>
          </p:nvSpPr>
          <p:spPr bwMode="auto">
            <a:xfrm>
              <a:off x="3024544" y="2380055"/>
              <a:ext cx="73146" cy="74702"/>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2">
              <a:extLst>
                <a:ext uri="{FF2B5EF4-FFF2-40B4-BE49-F238E27FC236}">
                  <a16:creationId xmlns:a16="http://schemas.microsoft.com/office/drawing/2014/main" id="{B7012C1C-372D-4E87-8FDA-692EBE7D3174}"/>
                </a:ext>
              </a:extLst>
            </p:cNvPr>
            <p:cNvSpPr>
              <a:spLocks noChangeArrowheads="1"/>
            </p:cNvSpPr>
            <p:nvPr/>
          </p:nvSpPr>
          <p:spPr bwMode="auto">
            <a:xfrm>
              <a:off x="2918716" y="2154394"/>
              <a:ext cx="76259" cy="2645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Freeform 97">
              <a:extLst>
                <a:ext uri="{FF2B5EF4-FFF2-40B4-BE49-F238E27FC236}">
                  <a16:creationId xmlns:a16="http://schemas.microsoft.com/office/drawing/2014/main" id="{03677210-6BA2-40F0-8216-EAF63F6A9069}"/>
                </a:ext>
              </a:extLst>
            </p:cNvPr>
            <p:cNvSpPr>
              <a:spLocks noEditPoints="1"/>
            </p:cNvSpPr>
            <p:nvPr/>
          </p:nvSpPr>
          <p:spPr bwMode="auto">
            <a:xfrm>
              <a:off x="3952095" y="2148168"/>
              <a:ext cx="291027" cy="29570"/>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Freeform 98">
              <a:extLst>
                <a:ext uri="{FF2B5EF4-FFF2-40B4-BE49-F238E27FC236}">
                  <a16:creationId xmlns:a16="http://schemas.microsoft.com/office/drawing/2014/main" id="{D7B6789A-AF2C-427E-93A7-6C29A5F21E78}"/>
                </a:ext>
              </a:extLst>
            </p:cNvPr>
            <p:cNvSpPr>
              <a:spLocks/>
            </p:cNvSpPr>
            <p:nvPr/>
          </p:nvSpPr>
          <p:spPr bwMode="auto">
            <a:xfrm>
              <a:off x="4221334" y="2089029"/>
              <a:ext cx="129173" cy="147848"/>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2" name="Rectangle 201">
              <a:extLst>
                <a:ext uri="{FF2B5EF4-FFF2-40B4-BE49-F238E27FC236}">
                  <a16:creationId xmlns:a16="http://schemas.microsoft.com/office/drawing/2014/main" id="{F8A0E9F1-F7AE-4240-A91D-8E80440578D6}"/>
                </a:ext>
              </a:extLst>
            </p:cNvPr>
            <p:cNvSpPr>
              <a:spLocks noChangeArrowheads="1"/>
            </p:cNvSpPr>
            <p:nvPr/>
          </p:nvSpPr>
          <p:spPr bwMode="auto">
            <a:xfrm>
              <a:off x="2643679" y="2995825"/>
              <a:ext cx="135934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455">
                <a:defRPr/>
              </a:pPr>
              <a:r>
                <a:rPr lang="en-US" altLang="en-US" sz="1400" kern="0" dirty="0">
                  <a:gradFill>
                    <a:gsLst>
                      <a:gs pos="92035">
                        <a:schemeClr val="tx2"/>
                      </a:gs>
                      <a:gs pos="77876">
                        <a:schemeClr val="tx2"/>
                      </a:gs>
                    </a:gsLst>
                    <a:lin ang="5400000" scaled="0"/>
                  </a:gradFill>
                  <a:latin typeface="+mj-lt"/>
                </a:rPr>
                <a:t>Every 15 minutes</a:t>
              </a:r>
            </a:p>
          </p:txBody>
        </p:sp>
      </p:grpSp>
    </p:spTree>
    <p:extLst>
      <p:ext uri="{BB962C8B-B14F-4D97-AF65-F5344CB8AC3E}">
        <p14:creationId xmlns:p14="http://schemas.microsoft.com/office/powerpoint/2010/main" val="2867166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500"/>
                                        <p:tgtEl>
                                          <p:spTgt spid="6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9"/>
                                        </p:tgtEl>
                                        <p:attrNameLst>
                                          <p:attrName>style.visibility</p:attrName>
                                        </p:attrNameLst>
                                      </p:cBhvr>
                                      <p:to>
                                        <p:strVal val="visible"/>
                                      </p:to>
                                    </p:set>
                                    <p:animEffect transition="in" filter="fade">
                                      <p:cBhvr>
                                        <p:cTn id="27" dur="500"/>
                                        <p:tgtEl>
                                          <p:spTgt spid="17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3"/>
                                        </p:tgtEl>
                                        <p:attrNameLst>
                                          <p:attrName>style.visibility</p:attrName>
                                        </p:attrNameLst>
                                      </p:cBhvr>
                                      <p:to>
                                        <p:strVal val="visible"/>
                                      </p:to>
                                    </p:set>
                                    <p:animEffect transition="in" filter="fade">
                                      <p:cBhvr>
                                        <p:cTn id="32"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3E2D2-7447-4F81-BD15-BAC1E45A96CA}"/>
              </a:ext>
            </a:extLst>
          </p:cNvPr>
          <p:cNvSpPr>
            <a:spLocks noGrp="1"/>
          </p:cNvSpPr>
          <p:nvPr>
            <p:ph type="title"/>
          </p:nvPr>
        </p:nvSpPr>
        <p:spPr/>
        <p:txBody>
          <a:bodyPr/>
          <a:lstStyle/>
          <a:p>
            <a:r>
              <a:rPr lang="en-US" dirty="0"/>
              <a:t>Scenarios</a:t>
            </a:r>
          </a:p>
        </p:txBody>
      </p:sp>
      <p:sp>
        <p:nvSpPr>
          <p:cNvPr id="3" name="AutoShape 3">
            <a:extLst>
              <a:ext uri="{FF2B5EF4-FFF2-40B4-BE49-F238E27FC236}">
                <a16:creationId xmlns:a16="http://schemas.microsoft.com/office/drawing/2014/main" id="{F8948B4D-8927-45C7-B5A3-29C401557751}"/>
              </a:ext>
            </a:extLst>
          </p:cNvPr>
          <p:cNvSpPr>
            <a:spLocks noChangeAspect="1" noChangeArrowheads="1" noTextEdit="1"/>
          </p:cNvSpPr>
          <p:nvPr/>
        </p:nvSpPr>
        <p:spPr bwMode="auto">
          <a:xfrm>
            <a:off x="2664425" y="1253303"/>
            <a:ext cx="8105175" cy="2480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3" name="AutoShape 3">
            <a:extLst>
              <a:ext uri="{FF2B5EF4-FFF2-40B4-BE49-F238E27FC236}">
                <a16:creationId xmlns:a16="http://schemas.microsoft.com/office/drawing/2014/main" id="{0CD3D83F-8094-433F-A2B4-C7A23FB0D9D4}"/>
              </a:ext>
            </a:extLst>
          </p:cNvPr>
          <p:cNvSpPr>
            <a:spLocks noChangeAspect="1" noChangeArrowheads="1" noTextEdit="1"/>
          </p:cNvSpPr>
          <p:nvPr/>
        </p:nvSpPr>
        <p:spPr bwMode="auto">
          <a:xfrm>
            <a:off x="2596823" y="4120441"/>
            <a:ext cx="7831267" cy="225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38" name="Group 237">
            <a:extLst>
              <a:ext uri="{FF2B5EF4-FFF2-40B4-BE49-F238E27FC236}">
                <a16:creationId xmlns:a16="http://schemas.microsoft.com/office/drawing/2014/main" id="{91BCC050-BCF4-4898-B92A-2A2C295E80BD}"/>
              </a:ext>
            </a:extLst>
          </p:cNvPr>
          <p:cNvGrpSpPr/>
          <p:nvPr/>
        </p:nvGrpSpPr>
        <p:grpSpPr>
          <a:xfrm>
            <a:off x="2612895" y="1923871"/>
            <a:ext cx="6982282" cy="3155913"/>
            <a:chOff x="2399050" y="1939773"/>
            <a:chExt cx="6982282" cy="3155913"/>
          </a:xfrm>
        </p:grpSpPr>
        <p:grpSp>
          <p:nvGrpSpPr>
            <p:cNvPr id="4" name="Group 3">
              <a:extLst>
                <a:ext uri="{FF2B5EF4-FFF2-40B4-BE49-F238E27FC236}">
                  <a16:creationId xmlns:a16="http://schemas.microsoft.com/office/drawing/2014/main" id="{9FC0FC1B-688E-4C6D-AE51-9BBAF6FC3ED2}"/>
                </a:ext>
              </a:extLst>
            </p:cNvPr>
            <p:cNvGrpSpPr/>
            <p:nvPr/>
          </p:nvGrpSpPr>
          <p:grpSpPr>
            <a:xfrm>
              <a:off x="2399050" y="2705371"/>
              <a:ext cx="1671770" cy="1829319"/>
              <a:chOff x="1991882" y="2781301"/>
              <a:chExt cx="1705294" cy="1866001"/>
            </a:xfrm>
          </p:grpSpPr>
          <p:sp>
            <p:nvSpPr>
              <p:cNvPr id="5" name="Rectangle 5">
                <a:extLst>
                  <a:ext uri="{FF2B5EF4-FFF2-40B4-BE49-F238E27FC236}">
                    <a16:creationId xmlns:a16="http://schemas.microsoft.com/office/drawing/2014/main" id="{93058CB0-B776-45F6-9773-AFE1A974EC71}"/>
                  </a:ext>
                </a:extLst>
              </p:cNvPr>
              <p:cNvSpPr>
                <a:spLocks noChangeArrowheads="1"/>
              </p:cNvSpPr>
              <p:nvPr/>
            </p:nvSpPr>
            <p:spPr bwMode="auto">
              <a:xfrm>
                <a:off x="2586648" y="4208464"/>
                <a:ext cx="65" cy="219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0" algn="ctr" defTabSz="896455">
                  <a:lnSpc>
                    <a:spcPct val="100000"/>
                  </a:lnSpc>
                  <a:buClrTx/>
                  <a:buSzTx/>
                  <a:buFontTx/>
                  <a:buNone/>
                  <a:tabLst/>
                  <a:defRPr/>
                </a:pPr>
                <a:endParaRPr lang="en-US" altLang="en-US" sz="1400" kern="0" dirty="0">
                  <a:gradFill>
                    <a:gsLst>
                      <a:gs pos="92035">
                        <a:schemeClr val="tx2"/>
                      </a:gs>
                      <a:gs pos="77876">
                        <a:schemeClr val="tx2"/>
                      </a:gs>
                    </a:gsLst>
                    <a:lin ang="5400000" scaled="0"/>
                  </a:gradFill>
                  <a:latin typeface="+mj-lt"/>
                </a:endParaRPr>
              </a:p>
            </p:txBody>
          </p:sp>
          <p:sp>
            <p:nvSpPr>
              <p:cNvPr id="6" name="Rectangle 6">
                <a:extLst>
                  <a:ext uri="{FF2B5EF4-FFF2-40B4-BE49-F238E27FC236}">
                    <a16:creationId xmlns:a16="http://schemas.microsoft.com/office/drawing/2014/main" id="{F5BD3BB9-5976-4159-8791-36F87BD3347A}"/>
                  </a:ext>
                </a:extLst>
              </p:cNvPr>
              <p:cNvSpPr>
                <a:spLocks noChangeArrowheads="1"/>
              </p:cNvSpPr>
              <p:nvPr/>
            </p:nvSpPr>
            <p:spPr bwMode="auto">
              <a:xfrm>
                <a:off x="1991882" y="4427538"/>
                <a:ext cx="66" cy="219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0" algn="ctr" defTabSz="896455">
                  <a:lnSpc>
                    <a:spcPct val="100000"/>
                  </a:lnSpc>
                  <a:buClrTx/>
                  <a:buSzTx/>
                  <a:buFontTx/>
                  <a:buNone/>
                  <a:tabLst/>
                  <a:defRPr/>
                </a:pPr>
                <a:endParaRPr lang="en-US" altLang="en-US" sz="1400" kern="0" dirty="0">
                  <a:gradFill>
                    <a:gsLst>
                      <a:gs pos="92035">
                        <a:schemeClr val="tx2"/>
                      </a:gs>
                      <a:gs pos="77876">
                        <a:schemeClr val="tx2"/>
                      </a:gs>
                    </a:gsLst>
                    <a:lin ang="5400000" scaled="0"/>
                  </a:gradFill>
                  <a:latin typeface="+mj-lt"/>
                </a:endParaRPr>
              </a:p>
            </p:txBody>
          </p:sp>
          <p:sp>
            <p:nvSpPr>
              <p:cNvPr id="7" name="Rectangle 7">
                <a:extLst>
                  <a:ext uri="{FF2B5EF4-FFF2-40B4-BE49-F238E27FC236}">
                    <a16:creationId xmlns:a16="http://schemas.microsoft.com/office/drawing/2014/main" id="{3970D2F2-BB8E-45D2-AE09-56C2927FFC0B}"/>
                  </a:ext>
                </a:extLst>
              </p:cNvPr>
              <p:cNvSpPr>
                <a:spLocks noChangeArrowheads="1"/>
              </p:cNvSpPr>
              <p:nvPr/>
            </p:nvSpPr>
            <p:spPr bwMode="auto">
              <a:xfrm>
                <a:off x="1995902" y="4348565"/>
                <a:ext cx="1362078" cy="219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0" algn="ctr" defTabSz="896455">
                  <a:lnSpc>
                    <a:spcPct val="100000"/>
                  </a:lnSpc>
                  <a:buClrTx/>
                  <a:buSzTx/>
                  <a:buFontTx/>
                  <a:buNone/>
                  <a:tabLst/>
                  <a:defRPr/>
                </a:pPr>
                <a:r>
                  <a:rPr lang="en-US" altLang="en-US" sz="1400" kern="0" dirty="0">
                    <a:gradFill>
                      <a:gsLst>
                        <a:gs pos="92035">
                          <a:schemeClr val="tx2"/>
                        </a:gs>
                        <a:gs pos="77876">
                          <a:schemeClr val="tx2"/>
                        </a:gs>
                      </a:gsLst>
                      <a:lin ang="5400000" scaled="0"/>
                    </a:gradFill>
                    <a:latin typeface="+mj-lt"/>
                  </a:rPr>
                  <a:t>Forecast needed</a:t>
                </a:r>
              </a:p>
            </p:txBody>
          </p:sp>
          <p:sp>
            <p:nvSpPr>
              <p:cNvPr id="11" name="Freeform 11">
                <a:extLst>
                  <a:ext uri="{FF2B5EF4-FFF2-40B4-BE49-F238E27FC236}">
                    <a16:creationId xmlns:a16="http://schemas.microsoft.com/office/drawing/2014/main" id="{B0EEB07E-F958-4042-B25A-F8EE70D11919}"/>
                  </a:ext>
                </a:extLst>
              </p:cNvPr>
              <p:cNvSpPr>
                <a:spLocks noEditPoints="1"/>
              </p:cNvSpPr>
              <p:nvPr/>
            </p:nvSpPr>
            <p:spPr bwMode="auto">
              <a:xfrm>
                <a:off x="3290776" y="3381172"/>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 name="Freeform 12">
                <a:extLst>
                  <a:ext uri="{FF2B5EF4-FFF2-40B4-BE49-F238E27FC236}">
                    <a16:creationId xmlns:a16="http://schemas.microsoft.com/office/drawing/2014/main" id="{00CA469F-C52B-4300-936C-A6FA1318D5FA}"/>
                  </a:ext>
                </a:extLst>
              </p:cNvPr>
              <p:cNvSpPr>
                <a:spLocks/>
              </p:cNvSpPr>
              <p:nvPr/>
            </p:nvSpPr>
            <p:spPr bwMode="auto">
              <a:xfrm>
                <a:off x="3565413" y="3320847"/>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Freeform 31">
                <a:extLst>
                  <a:ext uri="{FF2B5EF4-FFF2-40B4-BE49-F238E27FC236}">
                    <a16:creationId xmlns:a16="http://schemas.microsoft.com/office/drawing/2014/main" id="{A571F758-019A-469B-B2AA-D40A32E4AF5E}"/>
                  </a:ext>
                </a:extLst>
              </p:cNvPr>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Rectangle 32">
                <a:extLst>
                  <a:ext uri="{FF2B5EF4-FFF2-40B4-BE49-F238E27FC236}">
                    <a16:creationId xmlns:a16="http://schemas.microsoft.com/office/drawing/2014/main" id="{8DA62B0B-11C0-4003-AD76-AB872672BAA5}"/>
                  </a:ext>
                </a:extLst>
              </p:cNvPr>
              <p:cNvSpPr>
                <a:spLocks noChangeArrowheads="1"/>
              </p:cNvSpPr>
              <p:nvPr/>
            </p:nvSpPr>
            <p:spPr bwMode="auto">
              <a:xfrm>
                <a:off x="2247900" y="2894013"/>
                <a:ext cx="674688" cy="7953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Rectangle 33">
                <a:extLst>
                  <a:ext uri="{FF2B5EF4-FFF2-40B4-BE49-F238E27FC236}">
                    <a16:creationId xmlns:a16="http://schemas.microsoft.com/office/drawing/2014/main" id="{81E4A4EA-D0EF-4CF2-9277-9E762D51D4A4}"/>
                  </a:ext>
                </a:extLst>
              </p:cNvPr>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Oval 34">
                <a:extLst>
                  <a:ext uri="{FF2B5EF4-FFF2-40B4-BE49-F238E27FC236}">
                    <a16:creationId xmlns:a16="http://schemas.microsoft.com/office/drawing/2014/main" id="{7D70B5EA-C44A-4887-8CAA-D0F6007C0908}"/>
                  </a:ext>
                </a:extLst>
              </p:cNvPr>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Oval 35">
                <a:extLst>
                  <a:ext uri="{FF2B5EF4-FFF2-40B4-BE49-F238E27FC236}">
                    <a16:creationId xmlns:a16="http://schemas.microsoft.com/office/drawing/2014/main" id="{0D1ABC5B-868E-41C1-8398-9E4B0C8D8E27}"/>
                  </a:ext>
                </a:extLst>
              </p:cNvPr>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36">
                <a:extLst>
                  <a:ext uri="{FF2B5EF4-FFF2-40B4-BE49-F238E27FC236}">
                    <a16:creationId xmlns:a16="http://schemas.microsoft.com/office/drawing/2014/main" id="{C22CF159-50B9-4720-9A12-4F66C9BF4E85}"/>
                  </a:ext>
                </a:extLst>
              </p:cNvPr>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37">
                <a:extLst>
                  <a:ext uri="{FF2B5EF4-FFF2-40B4-BE49-F238E27FC236}">
                    <a16:creationId xmlns:a16="http://schemas.microsoft.com/office/drawing/2014/main" id="{B2020E6B-6DCB-4059-BD3F-5EFDA24094D3}"/>
                  </a:ext>
                </a:extLst>
              </p:cNvPr>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38">
                <a:extLst>
                  <a:ext uri="{FF2B5EF4-FFF2-40B4-BE49-F238E27FC236}">
                    <a16:creationId xmlns:a16="http://schemas.microsoft.com/office/drawing/2014/main" id="{A32041F0-8490-4B27-9FA2-0AFDEFE7B279}"/>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39">
                <a:extLst>
                  <a:ext uri="{FF2B5EF4-FFF2-40B4-BE49-F238E27FC236}">
                    <a16:creationId xmlns:a16="http://schemas.microsoft.com/office/drawing/2014/main" id="{C6A880A6-2485-4CDC-B8BF-AE142294B9BB}"/>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40">
                <a:extLst>
                  <a:ext uri="{FF2B5EF4-FFF2-40B4-BE49-F238E27FC236}">
                    <a16:creationId xmlns:a16="http://schemas.microsoft.com/office/drawing/2014/main" id="{98A27799-FAE1-43FD-A63B-B3226234B7EF}"/>
                  </a:ext>
                </a:extLst>
              </p:cNvPr>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41">
                <a:extLst>
                  <a:ext uri="{FF2B5EF4-FFF2-40B4-BE49-F238E27FC236}">
                    <a16:creationId xmlns:a16="http://schemas.microsoft.com/office/drawing/2014/main" id="{0505B961-0ABC-43D0-B9E0-96348CE17623}"/>
                  </a:ext>
                </a:extLst>
              </p:cNvPr>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42">
                <a:extLst>
                  <a:ext uri="{FF2B5EF4-FFF2-40B4-BE49-F238E27FC236}">
                    <a16:creationId xmlns:a16="http://schemas.microsoft.com/office/drawing/2014/main" id="{12B1CE61-ED8B-4432-8318-435DA5E58CAB}"/>
                  </a:ext>
                </a:extLst>
              </p:cNvPr>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44">
                <a:extLst>
                  <a:ext uri="{FF2B5EF4-FFF2-40B4-BE49-F238E27FC236}">
                    <a16:creationId xmlns:a16="http://schemas.microsoft.com/office/drawing/2014/main" id="{D1C9CCD8-0545-49C1-A29A-C673C22B6712}"/>
                  </a:ext>
                </a:extLst>
              </p:cNvPr>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46">
                <a:extLst>
                  <a:ext uri="{FF2B5EF4-FFF2-40B4-BE49-F238E27FC236}">
                    <a16:creationId xmlns:a16="http://schemas.microsoft.com/office/drawing/2014/main" id="{A85A63E2-128C-4FBF-9D54-35FD2F7CD4D1}"/>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48">
                <a:extLst>
                  <a:ext uri="{FF2B5EF4-FFF2-40B4-BE49-F238E27FC236}">
                    <a16:creationId xmlns:a16="http://schemas.microsoft.com/office/drawing/2014/main" id="{50BC37F3-3D57-4320-8691-D28006D58FAA}"/>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4" name="Group 33">
              <a:extLst>
                <a:ext uri="{FF2B5EF4-FFF2-40B4-BE49-F238E27FC236}">
                  <a16:creationId xmlns:a16="http://schemas.microsoft.com/office/drawing/2014/main" id="{C44BFD20-5251-4C8E-B6AF-A78FECB419EB}"/>
                </a:ext>
              </a:extLst>
            </p:cNvPr>
            <p:cNvGrpSpPr/>
            <p:nvPr/>
          </p:nvGrpSpPr>
          <p:grpSpPr>
            <a:xfrm>
              <a:off x="4174657" y="2443453"/>
              <a:ext cx="2947619" cy="2014596"/>
              <a:chOff x="4038600" y="2630488"/>
              <a:chExt cx="3006725" cy="2054993"/>
            </a:xfrm>
          </p:grpSpPr>
          <p:sp>
            <p:nvSpPr>
              <p:cNvPr id="35" name="Freeform 21">
                <a:extLst>
                  <a:ext uri="{FF2B5EF4-FFF2-40B4-BE49-F238E27FC236}">
                    <a16:creationId xmlns:a16="http://schemas.microsoft.com/office/drawing/2014/main" id="{105EEE8B-59DD-4F6E-8D4B-268E70CD711D}"/>
                  </a:ext>
                </a:extLst>
              </p:cNvPr>
              <p:cNvSpPr>
                <a:spLocks/>
              </p:cNvSpPr>
              <p:nvPr/>
            </p:nvSpPr>
            <p:spPr bwMode="auto">
              <a:xfrm>
                <a:off x="4511675"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Freeform 22">
                <a:extLst>
                  <a:ext uri="{FF2B5EF4-FFF2-40B4-BE49-F238E27FC236}">
                    <a16:creationId xmlns:a16="http://schemas.microsoft.com/office/drawing/2014/main" id="{0522AF97-296F-4CA9-BB0C-A1DA196AA9B7}"/>
                  </a:ext>
                </a:extLst>
              </p:cNvPr>
              <p:cNvSpPr>
                <a:spLocks/>
              </p:cNvSpPr>
              <p:nvPr/>
            </p:nvSpPr>
            <p:spPr bwMode="auto">
              <a:xfrm>
                <a:off x="4038600"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Freeform 23">
                <a:extLst>
                  <a:ext uri="{FF2B5EF4-FFF2-40B4-BE49-F238E27FC236}">
                    <a16:creationId xmlns:a16="http://schemas.microsoft.com/office/drawing/2014/main" id="{5503E894-1541-468D-A980-A5CFB09C11F7}"/>
                  </a:ext>
                </a:extLst>
              </p:cNvPr>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24">
                <a:extLst>
                  <a:ext uri="{FF2B5EF4-FFF2-40B4-BE49-F238E27FC236}">
                    <a16:creationId xmlns:a16="http://schemas.microsoft.com/office/drawing/2014/main" id="{F0842BF6-F4D8-4EFD-9902-26A92C88B033}"/>
                  </a:ext>
                </a:extLst>
              </p:cNvPr>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25">
                <a:extLst>
                  <a:ext uri="{FF2B5EF4-FFF2-40B4-BE49-F238E27FC236}">
                    <a16:creationId xmlns:a16="http://schemas.microsoft.com/office/drawing/2014/main" id="{FEDF1AEF-AC90-49C8-93E9-3C98BA3FCD73}"/>
                  </a:ext>
                </a:extLst>
              </p:cNvPr>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26">
                <a:extLst>
                  <a:ext uri="{FF2B5EF4-FFF2-40B4-BE49-F238E27FC236}">
                    <a16:creationId xmlns:a16="http://schemas.microsoft.com/office/drawing/2014/main" id="{5955E6AB-8F98-4C7C-ABB5-6358294F612B}"/>
                  </a:ext>
                </a:extLst>
              </p:cNvPr>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Rectangle 28">
                <a:extLst>
                  <a:ext uri="{FF2B5EF4-FFF2-40B4-BE49-F238E27FC236}">
                    <a16:creationId xmlns:a16="http://schemas.microsoft.com/office/drawing/2014/main" id="{CB73A8B3-517E-439D-9E04-EEEB30148D44}"/>
                  </a:ext>
                </a:extLst>
              </p:cNvPr>
              <p:cNvSpPr>
                <a:spLocks noChangeArrowheads="1"/>
              </p:cNvSpPr>
              <p:nvPr/>
            </p:nvSpPr>
            <p:spPr bwMode="auto">
              <a:xfrm>
                <a:off x="4976813" y="4344988"/>
                <a:ext cx="58865" cy="215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455" rtl="0" eaLnBrk="0" fontAlgn="base" latinLnBrk="0" hangingPunct="0">
                  <a:lnSpc>
                    <a:spcPct val="100000"/>
                  </a:lnSpc>
                  <a:spcBef>
                    <a:spcPct val="0"/>
                  </a:spcBef>
                  <a:spcAft>
                    <a:spcPct val="0"/>
                  </a:spcAft>
                  <a:buClrTx/>
                  <a:buSzTx/>
                  <a:buFontTx/>
                  <a:buNone/>
                  <a:tabLst/>
                  <a:defRPr/>
                </a:pPr>
                <a:r>
                  <a:rPr kumimoji="0" lang="en-US" altLang="en-US" sz="1372" b="0" i="0" u="none" strike="noStrike" kern="0" cap="none" spc="0" normalizeH="0" baseline="0" noProof="0" dirty="0">
                    <a:ln>
                      <a:noFill/>
                    </a:ln>
                    <a:solidFill>
                      <a:srgbClr val="E6E6E6"/>
                    </a:solidFill>
                    <a:effectLst/>
                    <a:uLnTx/>
                    <a:uFillTx/>
                    <a:latin typeface="Segoe UI Light" panose="020B0502040204020203" pitchFamily="34" charset="0"/>
                    <a:ea typeface="+mn-ea"/>
                    <a:cs typeface="+mn-cs"/>
                  </a:rPr>
                  <a:t>r</a:t>
                </a:r>
                <a:endParaRPr kumimoji="0" lang="en-US" altLang="en-US" sz="1765" b="0" i="0" u="none" strike="noStrike" kern="0" cap="none" spc="0" normalizeH="0" baseline="0" noProof="0" dirty="0">
                  <a:ln>
                    <a:noFill/>
                  </a:ln>
                  <a:solidFill>
                    <a:srgbClr val="E6E6E6"/>
                  </a:solidFill>
                  <a:effectLst/>
                  <a:uLnTx/>
                  <a:uFillTx/>
                  <a:latin typeface="Arial" panose="020B0604020202020204" pitchFamily="34" charset="0"/>
                  <a:ea typeface="+mn-ea"/>
                  <a:cs typeface="+mn-cs"/>
                </a:endParaRPr>
              </a:p>
            </p:txBody>
          </p:sp>
          <p:sp>
            <p:nvSpPr>
              <p:cNvPr id="43" name="Rectangle 29">
                <a:extLst>
                  <a:ext uri="{FF2B5EF4-FFF2-40B4-BE49-F238E27FC236}">
                    <a16:creationId xmlns:a16="http://schemas.microsoft.com/office/drawing/2014/main" id="{BD2BE34C-8B3C-48FC-B8DD-DB7C5FC211EC}"/>
                  </a:ext>
                </a:extLst>
              </p:cNvPr>
              <p:cNvSpPr>
                <a:spLocks noChangeArrowheads="1"/>
              </p:cNvSpPr>
              <p:nvPr/>
            </p:nvSpPr>
            <p:spPr bwMode="auto">
              <a:xfrm>
                <a:off x="4279784" y="4465717"/>
                <a:ext cx="2585167" cy="219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0" algn="ctr" defTabSz="896455">
                  <a:lnSpc>
                    <a:spcPct val="100000"/>
                  </a:lnSpc>
                  <a:buClrTx/>
                  <a:buSzTx/>
                  <a:buFontTx/>
                  <a:buNone/>
                  <a:tabLst/>
                  <a:defRPr/>
                </a:pPr>
                <a:r>
                  <a:rPr lang="en-US" altLang="en-US" sz="1400" kern="0" dirty="0">
                    <a:gradFill>
                      <a:gsLst>
                        <a:gs pos="92035">
                          <a:schemeClr val="tx2"/>
                        </a:gs>
                        <a:gs pos="77876">
                          <a:schemeClr val="tx2"/>
                        </a:gs>
                      </a:gsLst>
                      <a:lin ang="5400000" scaled="0"/>
                    </a:gradFill>
                    <a:latin typeface="+mj-lt"/>
                  </a:rPr>
                  <a:t>Retrieves from 3</a:t>
                </a:r>
                <a:r>
                  <a:rPr lang="en-US" altLang="en-US" sz="1400" kern="0" baseline="30000" dirty="0">
                    <a:gradFill>
                      <a:gsLst>
                        <a:gs pos="92035">
                          <a:schemeClr val="tx2"/>
                        </a:gs>
                        <a:gs pos="77876">
                          <a:schemeClr val="tx2"/>
                        </a:gs>
                      </a:gsLst>
                      <a:lin ang="5400000" scaled="0"/>
                    </a:gradFill>
                    <a:latin typeface="+mj-lt"/>
                  </a:rPr>
                  <a:t>rd</a:t>
                </a:r>
                <a:r>
                  <a:rPr lang="en-US" altLang="en-US" sz="1400" kern="0" dirty="0">
                    <a:gradFill>
                      <a:gsLst>
                        <a:gs pos="92035">
                          <a:schemeClr val="tx2"/>
                        </a:gs>
                        <a:gs pos="77876">
                          <a:schemeClr val="tx2"/>
                        </a:gs>
                      </a:gsLst>
                      <a:lin ang="5400000" scaled="0"/>
                    </a:gradFill>
                    <a:latin typeface="+mj-lt"/>
                  </a:rPr>
                  <a:t> party service</a:t>
                </a:r>
              </a:p>
            </p:txBody>
          </p:sp>
          <p:sp>
            <p:nvSpPr>
              <p:cNvPr id="44" name="Freeform 30">
                <a:extLst>
                  <a:ext uri="{FF2B5EF4-FFF2-40B4-BE49-F238E27FC236}">
                    <a16:creationId xmlns:a16="http://schemas.microsoft.com/office/drawing/2014/main" id="{CEFC094B-FB86-4AB5-B48F-4C130433B41F}"/>
                  </a:ext>
                </a:extLst>
              </p:cNvPr>
              <p:cNvSpPr>
                <a:spLocks noEditPoints="1"/>
              </p:cNvSpPr>
              <p:nvPr/>
            </p:nvSpPr>
            <p:spPr bwMode="auto">
              <a:xfrm>
                <a:off x="4064000" y="2630488"/>
                <a:ext cx="2981325" cy="1657350"/>
              </a:xfrm>
              <a:custGeom>
                <a:avLst/>
                <a:gdLst>
                  <a:gd name="T0" fmla="*/ 162 w 794"/>
                  <a:gd name="T1" fmla="*/ 6 h 440"/>
                  <a:gd name="T2" fmla="*/ 200 w 794"/>
                  <a:gd name="T3" fmla="*/ 8 h 440"/>
                  <a:gd name="T4" fmla="*/ 223 w 794"/>
                  <a:gd name="T5" fmla="*/ 8 h 440"/>
                  <a:gd name="T6" fmla="*/ 269 w 794"/>
                  <a:gd name="T7" fmla="*/ 0 h 440"/>
                  <a:gd name="T8" fmla="*/ 276 w 794"/>
                  <a:gd name="T9" fmla="*/ 8 h 440"/>
                  <a:gd name="T10" fmla="*/ 314 w 794"/>
                  <a:gd name="T11" fmla="*/ 0 h 440"/>
                  <a:gd name="T12" fmla="*/ 345 w 794"/>
                  <a:gd name="T13" fmla="*/ 0 h 440"/>
                  <a:gd name="T14" fmla="*/ 383 w 794"/>
                  <a:gd name="T15" fmla="*/ 8 h 440"/>
                  <a:gd name="T16" fmla="*/ 428 w 794"/>
                  <a:gd name="T17" fmla="*/ 0 h 440"/>
                  <a:gd name="T18" fmla="*/ 436 w 794"/>
                  <a:gd name="T19" fmla="*/ 8 h 440"/>
                  <a:gd name="T20" fmla="*/ 474 w 794"/>
                  <a:gd name="T21" fmla="*/ 0 h 440"/>
                  <a:gd name="T22" fmla="*/ 504 w 794"/>
                  <a:gd name="T23" fmla="*/ 0 h 440"/>
                  <a:gd name="T24" fmla="*/ 543 w 794"/>
                  <a:gd name="T25" fmla="*/ 8 h 440"/>
                  <a:gd name="T26" fmla="*/ 588 w 794"/>
                  <a:gd name="T27" fmla="*/ 0 h 440"/>
                  <a:gd name="T28" fmla="*/ 588 w 794"/>
                  <a:gd name="T29" fmla="*/ 0 h 440"/>
                  <a:gd name="T30" fmla="*/ 619 w 794"/>
                  <a:gd name="T31" fmla="*/ 4 h 440"/>
                  <a:gd name="T32" fmla="*/ 653 w 794"/>
                  <a:gd name="T33" fmla="*/ 22 h 440"/>
                  <a:gd name="T34" fmla="*/ 697 w 794"/>
                  <a:gd name="T35" fmla="*/ 36 h 440"/>
                  <a:gd name="T36" fmla="*/ 699 w 794"/>
                  <a:gd name="T37" fmla="*/ 46 h 440"/>
                  <a:gd name="T38" fmla="*/ 733 w 794"/>
                  <a:gd name="T39" fmla="*/ 65 h 440"/>
                  <a:gd name="T40" fmla="*/ 753 w 794"/>
                  <a:gd name="T41" fmla="*/ 89 h 440"/>
                  <a:gd name="T42" fmla="*/ 766 w 794"/>
                  <a:gd name="T43" fmla="*/ 126 h 440"/>
                  <a:gd name="T44" fmla="*/ 788 w 794"/>
                  <a:gd name="T45" fmla="*/ 166 h 440"/>
                  <a:gd name="T46" fmla="*/ 782 w 794"/>
                  <a:gd name="T47" fmla="*/ 175 h 440"/>
                  <a:gd name="T48" fmla="*/ 794 w 794"/>
                  <a:gd name="T49" fmla="*/ 212 h 440"/>
                  <a:gd name="T50" fmla="*/ 786 w 794"/>
                  <a:gd name="T51" fmla="*/ 235 h 440"/>
                  <a:gd name="T52" fmla="*/ 791 w 794"/>
                  <a:gd name="T53" fmla="*/ 258 h 440"/>
                  <a:gd name="T54" fmla="*/ 784 w 794"/>
                  <a:gd name="T55" fmla="*/ 288 h 440"/>
                  <a:gd name="T56" fmla="*/ 769 w 794"/>
                  <a:gd name="T57" fmla="*/ 307 h 440"/>
                  <a:gd name="T58" fmla="*/ 758 w 794"/>
                  <a:gd name="T59" fmla="*/ 344 h 440"/>
                  <a:gd name="T60" fmla="*/ 739 w 794"/>
                  <a:gd name="T61" fmla="*/ 369 h 440"/>
                  <a:gd name="T62" fmla="*/ 706 w 794"/>
                  <a:gd name="T63" fmla="*/ 389 h 440"/>
                  <a:gd name="T64" fmla="*/ 671 w 794"/>
                  <a:gd name="T65" fmla="*/ 419 h 440"/>
                  <a:gd name="T66" fmla="*/ 664 w 794"/>
                  <a:gd name="T67" fmla="*/ 422 h 440"/>
                  <a:gd name="T68" fmla="*/ 625 w 794"/>
                  <a:gd name="T69" fmla="*/ 427 h 440"/>
                  <a:gd name="T70" fmla="*/ 604 w 794"/>
                  <a:gd name="T71" fmla="*/ 438 h 440"/>
                  <a:gd name="T72" fmla="*/ 558 w 794"/>
                  <a:gd name="T73" fmla="*/ 440 h 440"/>
                  <a:gd name="T74" fmla="*/ 550 w 794"/>
                  <a:gd name="T75" fmla="*/ 432 h 440"/>
                  <a:gd name="T76" fmla="*/ 512 w 794"/>
                  <a:gd name="T77" fmla="*/ 440 h 440"/>
                  <a:gd name="T78" fmla="*/ 482 w 794"/>
                  <a:gd name="T79" fmla="*/ 440 h 440"/>
                  <a:gd name="T80" fmla="*/ 444 w 794"/>
                  <a:gd name="T81" fmla="*/ 432 h 440"/>
                  <a:gd name="T82" fmla="*/ 398 w 794"/>
                  <a:gd name="T83" fmla="*/ 440 h 440"/>
                  <a:gd name="T84" fmla="*/ 391 w 794"/>
                  <a:gd name="T85" fmla="*/ 432 h 440"/>
                  <a:gd name="T86" fmla="*/ 353 w 794"/>
                  <a:gd name="T87" fmla="*/ 440 h 440"/>
                  <a:gd name="T88" fmla="*/ 322 w 794"/>
                  <a:gd name="T89" fmla="*/ 440 h 440"/>
                  <a:gd name="T90" fmla="*/ 284 w 794"/>
                  <a:gd name="T91" fmla="*/ 432 h 440"/>
                  <a:gd name="T92" fmla="*/ 238 w 794"/>
                  <a:gd name="T93" fmla="*/ 440 h 440"/>
                  <a:gd name="T94" fmla="*/ 231 w 794"/>
                  <a:gd name="T95" fmla="*/ 432 h 440"/>
                  <a:gd name="T96" fmla="*/ 192 w 794"/>
                  <a:gd name="T97" fmla="*/ 439 h 440"/>
                  <a:gd name="T98" fmla="*/ 147 w 794"/>
                  <a:gd name="T99" fmla="*/ 429 h 440"/>
                  <a:gd name="T100" fmla="*/ 142 w 794"/>
                  <a:gd name="T101" fmla="*/ 419 h 440"/>
                  <a:gd name="T102" fmla="*/ 105 w 794"/>
                  <a:gd name="T103" fmla="*/ 410 h 440"/>
                  <a:gd name="T104" fmla="*/ 79 w 794"/>
                  <a:gd name="T105" fmla="*/ 392 h 440"/>
                  <a:gd name="T106" fmla="*/ 68 w 794"/>
                  <a:gd name="T107" fmla="*/ 371 h 440"/>
                  <a:gd name="T108" fmla="*/ 44 w 794"/>
                  <a:gd name="T109" fmla="*/ 342 h 440"/>
                  <a:gd name="T110" fmla="*/ 15 w 794"/>
                  <a:gd name="T111" fmla="*/ 306 h 440"/>
                  <a:gd name="T112" fmla="*/ 20 w 794"/>
                  <a:gd name="T113" fmla="*/ 296 h 440"/>
                  <a:gd name="T114" fmla="*/ 10 w 794"/>
                  <a:gd name="T115" fmla="*/ 260 h 440"/>
                  <a:gd name="T116" fmla="*/ 0 w 794"/>
                  <a:gd name="T117" fmla="*/ 215 h 440"/>
                  <a:gd name="T118" fmla="*/ 1 w 794"/>
                  <a:gd name="T119" fmla="*/ 192 h 440"/>
                  <a:gd name="T120" fmla="*/ 10 w 794"/>
                  <a:gd name="T121" fmla="*/ 185 h 440"/>
                  <a:gd name="T122" fmla="*/ 18 w 794"/>
                  <a:gd name="T123" fmla="*/ 149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4" h="440">
                    <a:moveTo>
                      <a:pt x="154" y="9"/>
                    </a:moveTo>
                    <a:cubicBezTo>
                      <a:pt x="152" y="9"/>
                      <a:pt x="150" y="10"/>
                      <a:pt x="148" y="10"/>
                    </a:cubicBezTo>
                    <a:cubicBezTo>
                      <a:pt x="151" y="18"/>
                      <a:pt x="151" y="18"/>
                      <a:pt x="151" y="18"/>
                    </a:cubicBezTo>
                    <a:cubicBezTo>
                      <a:pt x="153" y="17"/>
                      <a:pt x="155" y="17"/>
                      <a:pt x="156" y="16"/>
                    </a:cubicBezTo>
                    <a:cubicBezTo>
                      <a:pt x="154" y="9"/>
                      <a:pt x="154" y="9"/>
                      <a:pt x="154" y="9"/>
                    </a:cubicBezTo>
                    <a:moveTo>
                      <a:pt x="177" y="3"/>
                    </a:moveTo>
                    <a:cubicBezTo>
                      <a:pt x="172" y="4"/>
                      <a:pt x="167" y="5"/>
                      <a:pt x="162" y="6"/>
                    </a:cubicBezTo>
                    <a:cubicBezTo>
                      <a:pt x="164" y="14"/>
                      <a:pt x="164" y="14"/>
                      <a:pt x="164" y="14"/>
                    </a:cubicBezTo>
                    <a:cubicBezTo>
                      <a:pt x="168" y="13"/>
                      <a:pt x="173" y="12"/>
                      <a:pt x="178" y="11"/>
                    </a:cubicBezTo>
                    <a:cubicBezTo>
                      <a:pt x="177" y="3"/>
                      <a:pt x="177" y="3"/>
                      <a:pt x="177" y="3"/>
                    </a:cubicBezTo>
                    <a:moveTo>
                      <a:pt x="200" y="0"/>
                    </a:moveTo>
                    <a:cubicBezTo>
                      <a:pt x="195" y="1"/>
                      <a:pt x="190" y="1"/>
                      <a:pt x="184" y="2"/>
                    </a:cubicBezTo>
                    <a:cubicBezTo>
                      <a:pt x="186" y="10"/>
                      <a:pt x="186" y="10"/>
                      <a:pt x="186" y="10"/>
                    </a:cubicBezTo>
                    <a:cubicBezTo>
                      <a:pt x="190" y="9"/>
                      <a:pt x="195" y="9"/>
                      <a:pt x="200" y="8"/>
                    </a:cubicBezTo>
                    <a:cubicBezTo>
                      <a:pt x="200" y="0"/>
                      <a:pt x="200" y="0"/>
                      <a:pt x="200" y="0"/>
                    </a:cubicBezTo>
                    <a:moveTo>
                      <a:pt x="223" y="0"/>
                    </a:moveTo>
                    <a:cubicBezTo>
                      <a:pt x="214" y="0"/>
                      <a:pt x="214" y="0"/>
                      <a:pt x="214" y="0"/>
                    </a:cubicBezTo>
                    <a:cubicBezTo>
                      <a:pt x="212" y="0"/>
                      <a:pt x="210" y="0"/>
                      <a:pt x="208" y="0"/>
                    </a:cubicBezTo>
                    <a:cubicBezTo>
                      <a:pt x="208" y="8"/>
                      <a:pt x="208" y="8"/>
                      <a:pt x="208" y="8"/>
                    </a:cubicBezTo>
                    <a:cubicBezTo>
                      <a:pt x="210" y="8"/>
                      <a:pt x="212" y="8"/>
                      <a:pt x="214" y="8"/>
                    </a:cubicBezTo>
                    <a:cubicBezTo>
                      <a:pt x="223" y="8"/>
                      <a:pt x="223" y="8"/>
                      <a:pt x="223" y="8"/>
                    </a:cubicBezTo>
                    <a:cubicBezTo>
                      <a:pt x="223" y="0"/>
                      <a:pt x="223" y="0"/>
                      <a:pt x="223" y="0"/>
                    </a:cubicBezTo>
                    <a:moveTo>
                      <a:pt x="246" y="0"/>
                    </a:moveTo>
                    <a:cubicBezTo>
                      <a:pt x="231" y="0"/>
                      <a:pt x="231" y="0"/>
                      <a:pt x="231" y="0"/>
                    </a:cubicBezTo>
                    <a:cubicBezTo>
                      <a:pt x="231" y="8"/>
                      <a:pt x="231" y="8"/>
                      <a:pt x="231" y="8"/>
                    </a:cubicBezTo>
                    <a:cubicBezTo>
                      <a:pt x="246" y="8"/>
                      <a:pt x="246" y="8"/>
                      <a:pt x="246" y="8"/>
                    </a:cubicBezTo>
                    <a:cubicBezTo>
                      <a:pt x="246" y="0"/>
                      <a:pt x="246" y="0"/>
                      <a:pt x="246" y="0"/>
                    </a:cubicBezTo>
                    <a:moveTo>
                      <a:pt x="269" y="0"/>
                    </a:moveTo>
                    <a:cubicBezTo>
                      <a:pt x="253" y="0"/>
                      <a:pt x="253" y="0"/>
                      <a:pt x="253" y="0"/>
                    </a:cubicBezTo>
                    <a:cubicBezTo>
                      <a:pt x="253" y="8"/>
                      <a:pt x="253" y="8"/>
                      <a:pt x="253" y="8"/>
                    </a:cubicBezTo>
                    <a:cubicBezTo>
                      <a:pt x="269" y="8"/>
                      <a:pt x="269" y="8"/>
                      <a:pt x="269" y="8"/>
                    </a:cubicBezTo>
                    <a:cubicBezTo>
                      <a:pt x="269" y="0"/>
                      <a:pt x="269" y="0"/>
                      <a:pt x="269" y="0"/>
                    </a:cubicBezTo>
                    <a:moveTo>
                      <a:pt x="291" y="0"/>
                    </a:moveTo>
                    <a:cubicBezTo>
                      <a:pt x="276" y="0"/>
                      <a:pt x="276" y="0"/>
                      <a:pt x="276" y="0"/>
                    </a:cubicBezTo>
                    <a:cubicBezTo>
                      <a:pt x="276" y="8"/>
                      <a:pt x="276" y="8"/>
                      <a:pt x="276" y="8"/>
                    </a:cubicBezTo>
                    <a:cubicBezTo>
                      <a:pt x="291" y="8"/>
                      <a:pt x="291" y="8"/>
                      <a:pt x="291" y="8"/>
                    </a:cubicBezTo>
                    <a:cubicBezTo>
                      <a:pt x="291" y="0"/>
                      <a:pt x="291" y="0"/>
                      <a:pt x="291" y="0"/>
                    </a:cubicBezTo>
                    <a:moveTo>
                      <a:pt x="314" y="0"/>
                    </a:moveTo>
                    <a:cubicBezTo>
                      <a:pt x="299" y="0"/>
                      <a:pt x="299" y="0"/>
                      <a:pt x="299" y="0"/>
                    </a:cubicBezTo>
                    <a:cubicBezTo>
                      <a:pt x="299" y="8"/>
                      <a:pt x="299" y="8"/>
                      <a:pt x="299" y="8"/>
                    </a:cubicBezTo>
                    <a:cubicBezTo>
                      <a:pt x="314" y="8"/>
                      <a:pt x="314" y="8"/>
                      <a:pt x="314" y="8"/>
                    </a:cubicBezTo>
                    <a:cubicBezTo>
                      <a:pt x="314" y="0"/>
                      <a:pt x="314" y="0"/>
                      <a:pt x="314" y="0"/>
                    </a:cubicBezTo>
                    <a:moveTo>
                      <a:pt x="337" y="0"/>
                    </a:moveTo>
                    <a:cubicBezTo>
                      <a:pt x="322" y="0"/>
                      <a:pt x="322" y="0"/>
                      <a:pt x="322" y="0"/>
                    </a:cubicBezTo>
                    <a:cubicBezTo>
                      <a:pt x="322" y="8"/>
                      <a:pt x="322" y="8"/>
                      <a:pt x="322" y="8"/>
                    </a:cubicBezTo>
                    <a:cubicBezTo>
                      <a:pt x="337" y="8"/>
                      <a:pt x="337" y="8"/>
                      <a:pt x="337" y="8"/>
                    </a:cubicBezTo>
                    <a:cubicBezTo>
                      <a:pt x="337" y="0"/>
                      <a:pt x="337" y="0"/>
                      <a:pt x="337" y="0"/>
                    </a:cubicBezTo>
                    <a:moveTo>
                      <a:pt x="360" y="0"/>
                    </a:moveTo>
                    <a:cubicBezTo>
                      <a:pt x="345" y="0"/>
                      <a:pt x="345" y="0"/>
                      <a:pt x="345" y="0"/>
                    </a:cubicBezTo>
                    <a:cubicBezTo>
                      <a:pt x="345" y="8"/>
                      <a:pt x="345" y="8"/>
                      <a:pt x="345" y="8"/>
                    </a:cubicBezTo>
                    <a:cubicBezTo>
                      <a:pt x="360" y="8"/>
                      <a:pt x="360" y="8"/>
                      <a:pt x="360" y="8"/>
                    </a:cubicBezTo>
                    <a:cubicBezTo>
                      <a:pt x="360" y="0"/>
                      <a:pt x="360" y="0"/>
                      <a:pt x="360" y="0"/>
                    </a:cubicBezTo>
                    <a:moveTo>
                      <a:pt x="383" y="0"/>
                    </a:moveTo>
                    <a:cubicBezTo>
                      <a:pt x="368" y="0"/>
                      <a:pt x="368" y="0"/>
                      <a:pt x="368" y="0"/>
                    </a:cubicBezTo>
                    <a:cubicBezTo>
                      <a:pt x="368" y="8"/>
                      <a:pt x="368" y="8"/>
                      <a:pt x="368" y="8"/>
                    </a:cubicBezTo>
                    <a:cubicBezTo>
                      <a:pt x="383" y="8"/>
                      <a:pt x="383" y="8"/>
                      <a:pt x="383" y="8"/>
                    </a:cubicBezTo>
                    <a:cubicBezTo>
                      <a:pt x="383" y="0"/>
                      <a:pt x="383" y="0"/>
                      <a:pt x="383" y="0"/>
                    </a:cubicBezTo>
                    <a:moveTo>
                      <a:pt x="406" y="0"/>
                    </a:moveTo>
                    <a:cubicBezTo>
                      <a:pt x="390" y="0"/>
                      <a:pt x="390" y="0"/>
                      <a:pt x="390" y="0"/>
                    </a:cubicBezTo>
                    <a:cubicBezTo>
                      <a:pt x="390" y="8"/>
                      <a:pt x="390" y="8"/>
                      <a:pt x="390" y="8"/>
                    </a:cubicBezTo>
                    <a:cubicBezTo>
                      <a:pt x="406" y="8"/>
                      <a:pt x="406" y="8"/>
                      <a:pt x="406" y="8"/>
                    </a:cubicBezTo>
                    <a:cubicBezTo>
                      <a:pt x="406" y="0"/>
                      <a:pt x="406" y="0"/>
                      <a:pt x="406" y="0"/>
                    </a:cubicBezTo>
                    <a:moveTo>
                      <a:pt x="428" y="0"/>
                    </a:moveTo>
                    <a:cubicBezTo>
                      <a:pt x="413" y="0"/>
                      <a:pt x="413" y="0"/>
                      <a:pt x="413" y="0"/>
                    </a:cubicBezTo>
                    <a:cubicBezTo>
                      <a:pt x="413" y="8"/>
                      <a:pt x="413" y="8"/>
                      <a:pt x="413" y="8"/>
                    </a:cubicBezTo>
                    <a:cubicBezTo>
                      <a:pt x="428" y="8"/>
                      <a:pt x="428" y="8"/>
                      <a:pt x="428" y="8"/>
                    </a:cubicBezTo>
                    <a:cubicBezTo>
                      <a:pt x="428" y="0"/>
                      <a:pt x="428" y="0"/>
                      <a:pt x="428" y="0"/>
                    </a:cubicBezTo>
                    <a:moveTo>
                      <a:pt x="451" y="0"/>
                    </a:moveTo>
                    <a:cubicBezTo>
                      <a:pt x="436" y="0"/>
                      <a:pt x="436" y="0"/>
                      <a:pt x="436" y="0"/>
                    </a:cubicBezTo>
                    <a:cubicBezTo>
                      <a:pt x="436" y="8"/>
                      <a:pt x="436" y="8"/>
                      <a:pt x="436" y="8"/>
                    </a:cubicBezTo>
                    <a:cubicBezTo>
                      <a:pt x="451" y="8"/>
                      <a:pt x="451" y="8"/>
                      <a:pt x="451" y="8"/>
                    </a:cubicBezTo>
                    <a:cubicBezTo>
                      <a:pt x="451" y="0"/>
                      <a:pt x="451" y="0"/>
                      <a:pt x="451" y="0"/>
                    </a:cubicBezTo>
                    <a:moveTo>
                      <a:pt x="474" y="0"/>
                    </a:moveTo>
                    <a:cubicBezTo>
                      <a:pt x="459" y="0"/>
                      <a:pt x="459" y="0"/>
                      <a:pt x="459" y="0"/>
                    </a:cubicBezTo>
                    <a:cubicBezTo>
                      <a:pt x="459" y="8"/>
                      <a:pt x="459" y="8"/>
                      <a:pt x="459" y="8"/>
                    </a:cubicBezTo>
                    <a:cubicBezTo>
                      <a:pt x="474" y="8"/>
                      <a:pt x="474" y="8"/>
                      <a:pt x="474" y="8"/>
                    </a:cubicBezTo>
                    <a:cubicBezTo>
                      <a:pt x="474" y="0"/>
                      <a:pt x="474" y="0"/>
                      <a:pt x="474" y="0"/>
                    </a:cubicBezTo>
                    <a:moveTo>
                      <a:pt x="497" y="0"/>
                    </a:moveTo>
                    <a:cubicBezTo>
                      <a:pt x="482" y="0"/>
                      <a:pt x="482" y="0"/>
                      <a:pt x="482" y="0"/>
                    </a:cubicBezTo>
                    <a:cubicBezTo>
                      <a:pt x="482" y="8"/>
                      <a:pt x="482" y="8"/>
                      <a:pt x="482" y="8"/>
                    </a:cubicBezTo>
                    <a:cubicBezTo>
                      <a:pt x="497" y="8"/>
                      <a:pt x="497" y="8"/>
                      <a:pt x="497" y="8"/>
                    </a:cubicBezTo>
                    <a:cubicBezTo>
                      <a:pt x="497" y="0"/>
                      <a:pt x="497" y="0"/>
                      <a:pt x="497" y="0"/>
                    </a:cubicBezTo>
                    <a:moveTo>
                      <a:pt x="520" y="0"/>
                    </a:moveTo>
                    <a:cubicBezTo>
                      <a:pt x="504" y="0"/>
                      <a:pt x="504" y="0"/>
                      <a:pt x="504" y="0"/>
                    </a:cubicBezTo>
                    <a:cubicBezTo>
                      <a:pt x="504" y="8"/>
                      <a:pt x="504" y="8"/>
                      <a:pt x="504" y="8"/>
                    </a:cubicBezTo>
                    <a:cubicBezTo>
                      <a:pt x="520" y="8"/>
                      <a:pt x="520" y="8"/>
                      <a:pt x="520" y="8"/>
                    </a:cubicBezTo>
                    <a:cubicBezTo>
                      <a:pt x="520" y="0"/>
                      <a:pt x="520" y="0"/>
                      <a:pt x="520" y="0"/>
                    </a:cubicBezTo>
                    <a:moveTo>
                      <a:pt x="543" y="0"/>
                    </a:moveTo>
                    <a:cubicBezTo>
                      <a:pt x="527" y="0"/>
                      <a:pt x="527" y="0"/>
                      <a:pt x="527" y="0"/>
                    </a:cubicBezTo>
                    <a:cubicBezTo>
                      <a:pt x="527" y="8"/>
                      <a:pt x="527" y="8"/>
                      <a:pt x="527" y="8"/>
                    </a:cubicBezTo>
                    <a:cubicBezTo>
                      <a:pt x="543" y="8"/>
                      <a:pt x="543" y="8"/>
                      <a:pt x="543" y="8"/>
                    </a:cubicBezTo>
                    <a:cubicBezTo>
                      <a:pt x="543" y="0"/>
                      <a:pt x="543" y="0"/>
                      <a:pt x="543" y="0"/>
                    </a:cubicBezTo>
                    <a:moveTo>
                      <a:pt x="565" y="0"/>
                    </a:moveTo>
                    <a:cubicBezTo>
                      <a:pt x="550" y="0"/>
                      <a:pt x="550" y="0"/>
                      <a:pt x="550" y="0"/>
                    </a:cubicBezTo>
                    <a:cubicBezTo>
                      <a:pt x="550" y="8"/>
                      <a:pt x="550" y="8"/>
                      <a:pt x="550" y="8"/>
                    </a:cubicBezTo>
                    <a:cubicBezTo>
                      <a:pt x="565" y="8"/>
                      <a:pt x="565" y="8"/>
                      <a:pt x="565" y="8"/>
                    </a:cubicBezTo>
                    <a:cubicBezTo>
                      <a:pt x="565" y="0"/>
                      <a:pt x="565" y="0"/>
                      <a:pt x="565" y="0"/>
                    </a:cubicBezTo>
                    <a:moveTo>
                      <a:pt x="588" y="0"/>
                    </a:moveTo>
                    <a:cubicBezTo>
                      <a:pt x="585" y="0"/>
                      <a:pt x="583" y="0"/>
                      <a:pt x="580" y="0"/>
                    </a:cubicBezTo>
                    <a:cubicBezTo>
                      <a:pt x="573" y="0"/>
                      <a:pt x="573" y="0"/>
                      <a:pt x="573" y="0"/>
                    </a:cubicBezTo>
                    <a:cubicBezTo>
                      <a:pt x="573" y="8"/>
                      <a:pt x="573" y="8"/>
                      <a:pt x="573" y="8"/>
                    </a:cubicBezTo>
                    <a:cubicBezTo>
                      <a:pt x="580" y="8"/>
                      <a:pt x="580" y="8"/>
                      <a:pt x="580" y="8"/>
                    </a:cubicBezTo>
                    <a:cubicBezTo>
                      <a:pt x="582" y="8"/>
                      <a:pt x="585" y="8"/>
                      <a:pt x="588" y="8"/>
                    </a:cubicBezTo>
                    <a:cubicBezTo>
                      <a:pt x="588" y="0"/>
                      <a:pt x="588" y="0"/>
                      <a:pt x="588" y="0"/>
                    </a:cubicBezTo>
                    <a:cubicBezTo>
                      <a:pt x="588" y="0"/>
                      <a:pt x="588" y="0"/>
                      <a:pt x="588" y="0"/>
                    </a:cubicBezTo>
                    <a:moveTo>
                      <a:pt x="611" y="2"/>
                    </a:moveTo>
                    <a:cubicBezTo>
                      <a:pt x="606" y="2"/>
                      <a:pt x="601" y="1"/>
                      <a:pt x="596" y="1"/>
                    </a:cubicBezTo>
                    <a:cubicBezTo>
                      <a:pt x="595" y="8"/>
                      <a:pt x="595" y="8"/>
                      <a:pt x="595" y="8"/>
                    </a:cubicBezTo>
                    <a:cubicBezTo>
                      <a:pt x="600" y="9"/>
                      <a:pt x="605" y="9"/>
                      <a:pt x="610" y="10"/>
                    </a:cubicBezTo>
                    <a:cubicBezTo>
                      <a:pt x="611" y="2"/>
                      <a:pt x="611" y="2"/>
                      <a:pt x="611" y="2"/>
                    </a:cubicBezTo>
                    <a:moveTo>
                      <a:pt x="634" y="7"/>
                    </a:moveTo>
                    <a:cubicBezTo>
                      <a:pt x="629" y="6"/>
                      <a:pt x="624" y="5"/>
                      <a:pt x="619" y="4"/>
                    </a:cubicBezTo>
                    <a:cubicBezTo>
                      <a:pt x="618" y="11"/>
                      <a:pt x="618" y="11"/>
                      <a:pt x="618" y="11"/>
                    </a:cubicBezTo>
                    <a:cubicBezTo>
                      <a:pt x="623" y="12"/>
                      <a:pt x="627" y="13"/>
                      <a:pt x="632" y="15"/>
                    </a:cubicBezTo>
                    <a:cubicBezTo>
                      <a:pt x="634" y="7"/>
                      <a:pt x="634" y="7"/>
                      <a:pt x="634" y="7"/>
                    </a:cubicBezTo>
                    <a:moveTo>
                      <a:pt x="656" y="14"/>
                    </a:moveTo>
                    <a:cubicBezTo>
                      <a:pt x="651" y="12"/>
                      <a:pt x="647" y="11"/>
                      <a:pt x="642" y="9"/>
                    </a:cubicBezTo>
                    <a:cubicBezTo>
                      <a:pt x="639" y="17"/>
                      <a:pt x="639" y="17"/>
                      <a:pt x="639" y="17"/>
                    </a:cubicBezTo>
                    <a:cubicBezTo>
                      <a:pt x="644" y="18"/>
                      <a:pt x="649" y="20"/>
                      <a:pt x="653" y="22"/>
                    </a:cubicBezTo>
                    <a:cubicBezTo>
                      <a:pt x="656" y="14"/>
                      <a:pt x="656" y="14"/>
                      <a:pt x="656" y="14"/>
                    </a:cubicBezTo>
                    <a:moveTo>
                      <a:pt x="677" y="24"/>
                    </a:moveTo>
                    <a:cubicBezTo>
                      <a:pt x="673" y="21"/>
                      <a:pt x="668" y="19"/>
                      <a:pt x="663" y="17"/>
                    </a:cubicBezTo>
                    <a:cubicBezTo>
                      <a:pt x="660" y="24"/>
                      <a:pt x="660" y="24"/>
                      <a:pt x="660" y="24"/>
                    </a:cubicBezTo>
                    <a:cubicBezTo>
                      <a:pt x="665" y="26"/>
                      <a:pt x="669" y="28"/>
                      <a:pt x="674" y="31"/>
                    </a:cubicBezTo>
                    <a:cubicBezTo>
                      <a:pt x="677" y="24"/>
                      <a:pt x="677" y="24"/>
                      <a:pt x="677" y="24"/>
                    </a:cubicBezTo>
                    <a:moveTo>
                      <a:pt x="697" y="36"/>
                    </a:moveTo>
                    <a:cubicBezTo>
                      <a:pt x="693" y="33"/>
                      <a:pt x="689" y="30"/>
                      <a:pt x="684" y="27"/>
                    </a:cubicBezTo>
                    <a:cubicBezTo>
                      <a:pt x="680" y="34"/>
                      <a:pt x="680" y="34"/>
                      <a:pt x="680" y="34"/>
                    </a:cubicBezTo>
                    <a:cubicBezTo>
                      <a:pt x="685" y="37"/>
                      <a:pt x="689" y="39"/>
                      <a:pt x="693" y="42"/>
                    </a:cubicBezTo>
                    <a:cubicBezTo>
                      <a:pt x="697" y="36"/>
                      <a:pt x="697" y="36"/>
                      <a:pt x="697" y="36"/>
                    </a:cubicBezTo>
                    <a:moveTo>
                      <a:pt x="716" y="49"/>
                    </a:moveTo>
                    <a:cubicBezTo>
                      <a:pt x="712" y="46"/>
                      <a:pt x="708" y="43"/>
                      <a:pt x="704" y="40"/>
                    </a:cubicBezTo>
                    <a:cubicBezTo>
                      <a:pt x="699" y="46"/>
                      <a:pt x="699" y="46"/>
                      <a:pt x="699" y="46"/>
                    </a:cubicBezTo>
                    <a:cubicBezTo>
                      <a:pt x="703" y="49"/>
                      <a:pt x="707" y="52"/>
                      <a:pt x="711" y="55"/>
                    </a:cubicBezTo>
                    <a:cubicBezTo>
                      <a:pt x="716" y="49"/>
                      <a:pt x="716" y="49"/>
                      <a:pt x="716" y="49"/>
                    </a:cubicBezTo>
                    <a:moveTo>
                      <a:pt x="733" y="65"/>
                    </a:moveTo>
                    <a:cubicBezTo>
                      <a:pt x="729" y="62"/>
                      <a:pt x="726" y="58"/>
                      <a:pt x="722" y="54"/>
                    </a:cubicBezTo>
                    <a:cubicBezTo>
                      <a:pt x="717" y="60"/>
                      <a:pt x="717" y="60"/>
                      <a:pt x="717" y="60"/>
                    </a:cubicBezTo>
                    <a:cubicBezTo>
                      <a:pt x="720" y="64"/>
                      <a:pt x="724" y="67"/>
                      <a:pt x="728" y="71"/>
                    </a:cubicBezTo>
                    <a:cubicBezTo>
                      <a:pt x="733" y="65"/>
                      <a:pt x="733" y="65"/>
                      <a:pt x="733" y="65"/>
                    </a:cubicBezTo>
                    <a:moveTo>
                      <a:pt x="748" y="83"/>
                    </a:moveTo>
                    <a:cubicBezTo>
                      <a:pt x="745" y="79"/>
                      <a:pt x="742" y="75"/>
                      <a:pt x="738" y="71"/>
                    </a:cubicBezTo>
                    <a:cubicBezTo>
                      <a:pt x="733" y="76"/>
                      <a:pt x="733" y="76"/>
                      <a:pt x="733" y="76"/>
                    </a:cubicBezTo>
                    <a:cubicBezTo>
                      <a:pt x="736" y="80"/>
                      <a:pt x="739" y="84"/>
                      <a:pt x="742" y="88"/>
                    </a:cubicBezTo>
                    <a:cubicBezTo>
                      <a:pt x="748" y="83"/>
                      <a:pt x="748" y="83"/>
                      <a:pt x="748" y="83"/>
                    </a:cubicBezTo>
                    <a:moveTo>
                      <a:pt x="762" y="102"/>
                    </a:moveTo>
                    <a:cubicBezTo>
                      <a:pt x="759" y="97"/>
                      <a:pt x="756" y="93"/>
                      <a:pt x="753" y="89"/>
                    </a:cubicBezTo>
                    <a:cubicBezTo>
                      <a:pt x="747" y="93"/>
                      <a:pt x="747" y="93"/>
                      <a:pt x="747" y="93"/>
                    </a:cubicBezTo>
                    <a:cubicBezTo>
                      <a:pt x="750" y="98"/>
                      <a:pt x="752" y="102"/>
                      <a:pt x="755" y="106"/>
                    </a:cubicBezTo>
                    <a:cubicBezTo>
                      <a:pt x="762" y="102"/>
                      <a:pt x="762" y="102"/>
                      <a:pt x="762" y="102"/>
                    </a:cubicBezTo>
                    <a:moveTo>
                      <a:pt x="773" y="122"/>
                    </a:moveTo>
                    <a:cubicBezTo>
                      <a:pt x="771" y="118"/>
                      <a:pt x="768" y="113"/>
                      <a:pt x="766" y="108"/>
                    </a:cubicBezTo>
                    <a:cubicBezTo>
                      <a:pt x="759" y="112"/>
                      <a:pt x="759" y="112"/>
                      <a:pt x="759" y="112"/>
                    </a:cubicBezTo>
                    <a:cubicBezTo>
                      <a:pt x="761" y="117"/>
                      <a:pt x="764" y="121"/>
                      <a:pt x="766" y="126"/>
                    </a:cubicBezTo>
                    <a:cubicBezTo>
                      <a:pt x="773" y="122"/>
                      <a:pt x="773" y="122"/>
                      <a:pt x="773" y="122"/>
                    </a:cubicBezTo>
                    <a:moveTo>
                      <a:pt x="782" y="144"/>
                    </a:moveTo>
                    <a:cubicBezTo>
                      <a:pt x="780" y="139"/>
                      <a:pt x="778" y="134"/>
                      <a:pt x="776" y="129"/>
                    </a:cubicBezTo>
                    <a:cubicBezTo>
                      <a:pt x="769" y="132"/>
                      <a:pt x="769" y="132"/>
                      <a:pt x="769" y="132"/>
                    </a:cubicBezTo>
                    <a:cubicBezTo>
                      <a:pt x="771" y="137"/>
                      <a:pt x="773" y="142"/>
                      <a:pt x="774" y="146"/>
                    </a:cubicBezTo>
                    <a:cubicBezTo>
                      <a:pt x="782" y="144"/>
                      <a:pt x="782" y="144"/>
                      <a:pt x="782" y="144"/>
                    </a:cubicBezTo>
                    <a:moveTo>
                      <a:pt x="788" y="166"/>
                    </a:moveTo>
                    <a:cubicBezTo>
                      <a:pt x="787" y="161"/>
                      <a:pt x="786" y="156"/>
                      <a:pt x="784" y="151"/>
                    </a:cubicBezTo>
                    <a:cubicBezTo>
                      <a:pt x="777" y="153"/>
                      <a:pt x="777" y="153"/>
                      <a:pt x="777" y="153"/>
                    </a:cubicBezTo>
                    <a:cubicBezTo>
                      <a:pt x="778" y="158"/>
                      <a:pt x="779" y="163"/>
                      <a:pt x="781" y="168"/>
                    </a:cubicBezTo>
                    <a:cubicBezTo>
                      <a:pt x="788" y="166"/>
                      <a:pt x="788" y="166"/>
                      <a:pt x="788" y="166"/>
                    </a:cubicBezTo>
                    <a:moveTo>
                      <a:pt x="792" y="189"/>
                    </a:moveTo>
                    <a:cubicBezTo>
                      <a:pt x="791" y="184"/>
                      <a:pt x="791" y="179"/>
                      <a:pt x="790" y="174"/>
                    </a:cubicBezTo>
                    <a:cubicBezTo>
                      <a:pt x="782" y="175"/>
                      <a:pt x="782" y="175"/>
                      <a:pt x="782" y="175"/>
                    </a:cubicBezTo>
                    <a:cubicBezTo>
                      <a:pt x="783" y="180"/>
                      <a:pt x="784" y="185"/>
                      <a:pt x="784" y="190"/>
                    </a:cubicBezTo>
                    <a:cubicBezTo>
                      <a:pt x="792" y="189"/>
                      <a:pt x="792" y="189"/>
                      <a:pt x="792" y="189"/>
                    </a:cubicBezTo>
                    <a:moveTo>
                      <a:pt x="794" y="212"/>
                    </a:moveTo>
                    <a:cubicBezTo>
                      <a:pt x="793" y="207"/>
                      <a:pt x="793" y="202"/>
                      <a:pt x="793" y="197"/>
                    </a:cubicBezTo>
                    <a:cubicBezTo>
                      <a:pt x="785" y="197"/>
                      <a:pt x="785" y="197"/>
                      <a:pt x="785" y="197"/>
                    </a:cubicBezTo>
                    <a:cubicBezTo>
                      <a:pt x="786" y="202"/>
                      <a:pt x="786" y="207"/>
                      <a:pt x="786" y="212"/>
                    </a:cubicBezTo>
                    <a:cubicBezTo>
                      <a:pt x="794" y="212"/>
                      <a:pt x="794" y="212"/>
                      <a:pt x="794" y="212"/>
                    </a:cubicBezTo>
                    <a:cubicBezTo>
                      <a:pt x="794" y="212"/>
                      <a:pt x="794" y="212"/>
                      <a:pt x="794" y="212"/>
                    </a:cubicBezTo>
                    <a:moveTo>
                      <a:pt x="793" y="235"/>
                    </a:moveTo>
                    <a:cubicBezTo>
                      <a:pt x="793" y="232"/>
                      <a:pt x="794" y="229"/>
                      <a:pt x="794" y="226"/>
                    </a:cubicBezTo>
                    <a:cubicBezTo>
                      <a:pt x="794" y="220"/>
                      <a:pt x="794" y="220"/>
                      <a:pt x="794" y="220"/>
                    </a:cubicBezTo>
                    <a:cubicBezTo>
                      <a:pt x="786" y="220"/>
                      <a:pt x="786" y="220"/>
                      <a:pt x="786" y="220"/>
                    </a:cubicBezTo>
                    <a:cubicBezTo>
                      <a:pt x="786" y="226"/>
                      <a:pt x="786" y="226"/>
                      <a:pt x="786" y="226"/>
                    </a:cubicBezTo>
                    <a:cubicBezTo>
                      <a:pt x="786" y="229"/>
                      <a:pt x="786" y="232"/>
                      <a:pt x="786" y="235"/>
                    </a:cubicBezTo>
                    <a:cubicBezTo>
                      <a:pt x="793" y="235"/>
                      <a:pt x="793" y="235"/>
                      <a:pt x="793" y="235"/>
                    </a:cubicBezTo>
                    <a:cubicBezTo>
                      <a:pt x="793" y="235"/>
                      <a:pt x="793" y="235"/>
                      <a:pt x="793" y="235"/>
                    </a:cubicBezTo>
                    <a:moveTo>
                      <a:pt x="791" y="258"/>
                    </a:moveTo>
                    <a:cubicBezTo>
                      <a:pt x="792" y="253"/>
                      <a:pt x="792" y="248"/>
                      <a:pt x="793" y="243"/>
                    </a:cubicBezTo>
                    <a:cubicBezTo>
                      <a:pt x="785" y="242"/>
                      <a:pt x="785" y="242"/>
                      <a:pt x="785" y="242"/>
                    </a:cubicBezTo>
                    <a:cubicBezTo>
                      <a:pt x="785" y="247"/>
                      <a:pt x="784" y="252"/>
                      <a:pt x="783" y="257"/>
                    </a:cubicBezTo>
                    <a:cubicBezTo>
                      <a:pt x="791" y="258"/>
                      <a:pt x="791" y="258"/>
                      <a:pt x="791" y="258"/>
                    </a:cubicBezTo>
                    <a:moveTo>
                      <a:pt x="786" y="281"/>
                    </a:moveTo>
                    <a:cubicBezTo>
                      <a:pt x="788" y="276"/>
                      <a:pt x="789" y="271"/>
                      <a:pt x="790" y="266"/>
                    </a:cubicBezTo>
                    <a:cubicBezTo>
                      <a:pt x="782" y="264"/>
                      <a:pt x="782" y="264"/>
                      <a:pt x="782" y="264"/>
                    </a:cubicBezTo>
                    <a:cubicBezTo>
                      <a:pt x="781" y="269"/>
                      <a:pt x="780" y="274"/>
                      <a:pt x="779" y="279"/>
                    </a:cubicBezTo>
                    <a:cubicBezTo>
                      <a:pt x="786" y="281"/>
                      <a:pt x="786" y="281"/>
                      <a:pt x="786" y="281"/>
                    </a:cubicBezTo>
                    <a:moveTo>
                      <a:pt x="779" y="303"/>
                    </a:moveTo>
                    <a:cubicBezTo>
                      <a:pt x="781" y="298"/>
                      <a:pt x="783" y="293"/>
                      <a:pt x="784" y="288"/>
                    </a:cubicBezTo>
                    <a:cubicBezTo>
                      <a:pt x="777" y="286"/>
                      <a:pt x="777" y="286"/>
                      <a:pt x="777" y="286"/>
                    </a:cubicBezTo>
                    <a:cubicBezTo>
                      <a:pt x="775" y="291"/>
                      <a:pt x="774" y="296"/>
                      <a:pt x="772" y="300"/>
                    </a:cubicBezTo>
                    <a:cubicBezTo>
                      <a:pt x="779" y="303"/>
                      <a:pt x="779" y="303"/>
                      <a:pt x="779" y="303"/>
                    </a:cubicBezTo>
                    <a:cubicBezTo>
                      <a:pt x="779" y="303"/>
                      <a:pt x="779" y="303"/>
                      <a:pt x="779" y="303"/>
                    </a:cubicBezTo>
                    <a:moveTo>
                      <a:pt x="769" y="324"/>
                    </a:moveTo>
                    <a:cubicBezTo>
                      <a:pt x="772" y="320"/>
                      <a:pt x="774" y="315"/>
                      <a:pt x="776" y="310"/>
                    </a:cubicBezTo>
                    <a:cubicBezTo>
                      <a:pt x="769" y="307"/>
                      <a:pt x="769" y="307"/>
                      <a:pt x="769" y="307"/>
                    </a:cubicBezTo>
                    <a:cubicBezTo>
                      <a:pt x="767" y="312"/>
                      <a:pt x="765" y="316"/>
                      <a:pt x="763" y="321"/>
                    </a:cubicBezTo>
                    <a:cubicBezTo>
                      <a:pt x="769" y="324"/>
                      <a:pt x="769" y="324"/>
                      <a:pt x="769" y="324"/>
                    </a:cubicBezTo>
                    <a:moveTo>
                      <a:pt x="758" y="344"/>
                    </a:moveTo>
                    <a:cubicBezTo>
                      <a:pt x="761" y="340"/>
                      <a:pt x="763" y="335"/>
                      <a:pt x="766" y="331"/>
                    </a:cubicBezTo>
                    <a:cubicBezTo>
                      <a:pt x="759" y="327"/>
                      <a:pt x="759" y="327"/>
                      <a:pt x="759" y="327"/>
                    </a:cubicBezTo>
                    <a:cubicBezTo>
                      <a:pt x="757" y="331"/>
                      <a:pt x="754" y="336"/>
                      <a:pt x="751" y="340"/>
                    </a:cubicBezTo>
                    <a:cubicBezTo>
                      <a:pt x="758" y="344"/>
                      <a:pt x="758" y="344"/>
                      <a:pt x="758" y="344"/>
                    </a:cubicBezTo>
                    <a:moveTo>
                      <a:pt x="744" y="363"/>
                    </a:moveTo>
                    <a:cubicBezTo>
                      <a:pt x="747" y="359"/>
                      <a:pt x="750" y="355"/>
                      <a:pt x="753" y="350"/>
                    </a:cubicBezTo>
                    <a:cubicBezTo>
                      <a:pt x="747" y="346"/>
                      <a:pt x="747" y="346"/>
                      <a:pt x="747" y="346"/>
                    </a:cubicBezTo>
                    <a:cubicBezTo>
                      <a:pt x="744" y="350"/>
                      <a:pt x="741" y="354"/>
                      <a:pt x="738" y="358"/>
                    </a:cubicBezTo>
                    <a:cubicBezTo>
                      <a:pt x="744" y="363"/>
                      <a:pt x="744" y="363"/>
                      <a:pt x="744" y="363"/>
                    </a:cubicBezTo>
                    <a:moveTo>
                      <a:pt x="728" y="380"/>
                    </a:moveTo>
                    <a:cubicBezTo>
                      <a:pt x="732" y="376"/>
                      <a:pt x="735" y="372"/>
                      <a:pt x="739" y="369"/>
                    </a:cubicBezTo>
                    <a:cubicBezTo>
                      <a:pt x="733" y="363"/>
                      <a:pt x="733" y="363"/>
                      <a:pt x="733" y="363"/>
                    </a:cubicBezTo>
                    <a:cubicBezTo>
                      <a:pt x="730" y="367"/>
                      <a:pt x="726" y="371"/>
                      <a:pt x="723" y="374"/>
                    </a:cubicBezTo>
                    <a:cubicBezTo>
                      <a:pt x="728" y="380"/>
                      <a:pt x="728" y="380"/>
                      <a:pt x="728" y="380"/>
                    </a:cubicBezTo>
                    <a:moveTo>
                      <a:pt x="710" y="395"/>
                    </a:moveTo>
                    <a:cubicBezTo>
                      <a:pt x="714" y="392"/>
                      <a:pt x="718" y="388"/>
                      <a:pt x="722" y="385"/>
                    </a:cubicBezTo>
                    <a:cubicBezTo>
                      <a:pt x="717" y="379"/>
                      <a:pt x="717" y="379"/>
                      <a:pt x="717" y="379"/>
                    </a:cubicBezTo>
                    <a:cubicBezTo>
                      <a:pt x="713" y="383"/>
                      <a:pt x="710" y="386"/>
                      <a:pt x="706" y="389"/>
                    </a:cubicBezTo>
                    <a:cubicBezTo>
                      <a:pt x="710" y="395"/>
                      <a:pt x="710" y="395"/>
                      <a:pt x="710" y="395"/>
                    </a:cubicBezTo>
                    <a:moveTo>
                      <a:pt x="691" y="408"/>
                    </a:moveTo>
                    <a:cubicBezTo>
                      <a:pt x="696" y="405"/>
                      <a:pt x="700" y="403"/>
                      <a:pt x="704" y="400"/>
                    </a:cubicBezTo>
                    <a:cubicBezTo>
                      <a:pt x="700" y="393"/>
                      <a:pt x="700" y="393"/>
                      <a:pt x="700" y="393"/>
                    </a:cubicBezTo>
                    <a:cubicBezTo>
                      <a:pt x="696" y="396"/>
                      <a:pt x="691" y="399"/>
                      <a:pt x="687" y="402"/>
                    </a:cubicBezTo>
                    <a:cubicBezTo>
                      <a:pt x="691" y="408"/>
                      <a:pt x="691" y="408"/>
                      <a:pt x="691" y="408"/>
                    </a:cubicBezTo>
                    <a:moveTo>
                      <a:pt x="671" y="419"/>
                    </a:moveTo>
                    <a:cubicBezTo>
                      <a:pt x="675" y="417"/>
                      <a:pt x="680" y="415"/>
                      <a:pt x="685" y="412"/>
                    </a:cubicBezTo>
                    <a:cubicBezTo>
                      <a:pt x="681" y="405"/>
                      <a:pt x="681" y="405"/>
                      <a:pt x="681" y="405"/>
                    </a:cubicBezTo>
                    <a:cubicBezTo>
                      <a:pt x="676" y="408"/>
                      <a:pt x="672" y="410"/>
                      <a:pt x="667" y="412"/>
                    </a:cubicBezTo>
                    <a:cubicBezTo>
                      <a:pt x="671" y="419"/>
                      <a:pt x="671" y="419"/>
                      <a:pt x="671" y="419"/>
                    </a:cubicBezTo>
                    <a:cubicBezTo>
                      <a:pt x="671" y="419"/>
                      <a:pt x="671" y="419"/>
                      <a:pt x="671" y="419"/>
                    </a:cubicBezTo>
                    <a:moveTo>
                      <a:pt x="649" y="428"/>
                    </a:moveTo>
                    <a:cubicBezTo>
                      <a:pt x="654" y="426"/>
                      <a:pt x="659" y="424"/>
                      <a:pt x="664" y="422"/>
                    </a:cubicBezTo>
                    <a:cubicBezTo>
                      <a:pt x="661" y="415"/>
                      <a:pt x="661" y="415"/>
                      <a:pt x="661" y="415"/>
                    </a:cubicBezTo>
                    <a:cubicBezTo>
                      <a:pt x="656" y="417"/>
                      <a:pt x="651" y="419"/>
                      <a:pt x="647" y="421"/>
                    </a:cubicBezTo>
                    <a:cubicBezTo>
                      <a:pt x="649" y="428"/>
                      <a:pt x="649" y="428"/>
                      <a:pt x="649" y="428"/>
                    </a:cubicBezTo>
                    <a:moveTo>
                      <a:pt x="627" y="434"/>
                    </a:moveTo>
                    <a:cubicBezTo>
                      <a:pt x="632" y="433"/>
                      <a:pt x="637" y="432"/>
                      <a:pt x="642" y="430"/>
                    </a:cubicBezTo>
                    <a:cubicBezTo>
                      <a:pt x="640" y="423"/>
                      <a:pt x="640" y="423"/>
                      <a:pt x="640" y="423"/>
                    </a:cubicBezTo>
                    <a:cubicBezTo>
                      <a:pt x="635" y="425"/>
                      <a:pt x="630" y="426"/>
                      <a:pt x="625" y="427"/>
                    </a:cubicBezTo>
                    <a:cubicBezTo>
                      <a:pt x="627" y="434"/>
                      <a:pt x="627" y="434"/>
                      <a:pt x="627" y="434"/>
                    </a:cubicBezTo>
                    <a:moveTo>
                      <a:pt x="604" y="438"/>
                    </a:moveTo>
                    <a:cubicBezTo>
                      <a:pt x="609" y="438"/>
                      <a:pt x="614" y="437"/>
                      <a:pt x="619" y="436"/>
                    </a:cubicBezTo>
                    <a:cubicBezTo>
                      <a:pt x="618" y="428"/>
                      <a:pt x="618" y="428"/>
                      <a:pt x="618" y="428"/>
                    </a:cubicBezTo>
                    <a:cubicBezTo>
                      <a:pt x="613" y="429"/>
                      <a:pt x="608" y="430"/>
                      <a:pt x="603" y="431"/>
                    </a:cubicBezTo>
                    <a:cubicBezTo>
                      <a:pt x="604" y="438"/>
                      <a:pt x="604" y="438"/>
                      <a:pt x="604" y="438"/>
                    </a:cubicBezTo>
                    <a:cubicBezTo>
                      <a:pt x="604" y="438"/>
                      <a:pt x="604" y="438"/>
                      <a:pt x="604" y="438"/>
                    </a:cubicBezTo>
                    <a:moveTo>
                      <a:pt x="581" y="440"/>
                    </a:moveTo>
                    <a:cubicBezTo>
                      <a:pt x="586" y="440"/>
                      <a:pt x="591" y="440"/>
                      <a:pt x="596" y="439"/>
                    </a:cubicBezTo>
                    <a:cubicBezTo>
                      <a:pt x="596" y="431"/>
                      <a:pt x="596" y="431"/>
                      <a:pt x="596" y="431"/>
                    </a:cubicBezTo>
                    <a:cubicBezTo>
                      <a:pt x="591" y="432"/>
                      <a:pt x="586" y="432"/>
                      <a:pt x="581" y="432"/>
                    </a:cubicBezTo>
                    <a:cubicBezTo>
                      <a:pt x="581" y="440"/>
                      <a:pt x="581" y="440"/>
                      <a:pt x="581" y="440"/>
                    </a:cubicBezTo>
                    <a:cubicBezTo>
                      <a:pt x="581" y="440"/>
                      <a:pt x="581" y="440"/>
                      <a:pt x="581" y="440"/>
                    </a:cubicBezTo>
                    <a:moveTo>
                      <a:pt x="558" y="440"/>
                    </a:moveTo>
                    <a:cubicBezTo>
                      <a:pt x="573" y="440"/>
                      <a:pt x="573" y="440"/>
                      <a:pt x="573" y="440"/>
                    </a:cubicBezTo>
                    <a:cubicBezTo>
                      <a:pt x="573" y="432"/>
                      <a:pt x="573" y="432"/>
                      <a:pt x="573" y="432"/>
                    </a:cubicBezTo>
                    <a:cubicBezTo>
                      <a:pt x="558" y="432"/>
                      <a:pt x="558" y="432"/>
                      <a:pt x="558" y="432"/>
                    </a:cubicBezTo>
                    <a:cubicBezTo>
                      <a:pt x="558" y="440"/>
                      <a:pt x="558" y="440"/>
                      <a:pt x="558" y="440"/>
                    </a:cubicBezTo>
                    <a:moveTo>
                      <a:pt x="535" y="440"/>
                    </a:moveTo>
                    <a:cubicBezTo>
                      <a:pt x="550" y="440"/>
                      <a:pt x="550" y="440"/>
                      <a:pt x="550" y="440"/>
                    </a:cubicBezTo>
                    <a:cubicBezTo>
                      <a:pt x="550" y="432"/>
                      <a:pt x="550" y="432"/>
                      <a:pt x="550" y="432"/>
                    </a:cubicBezTo>
                    <a:cubicBezTo>
                      <a:pt x="535" y="432"/>
                      <a:pt x="535" y="432"/>
                      <a:pt x="535" y="432"/>
                    </a:cubicBezTo>
                    <a:cubicBezTo>
                      <a:pt x="535" y="440"/>
                      <a:pt x="535" y="440"/>
                      <a:pt x="535" y="440"/>
                    </a:cubicBezTo>
                    <a:moveTo>
                      <a:pt x="512" y="440"/>
                    </a:moveTo>
                    <a:cubicBezTo>
                      <a:pt x="528" y="440"/>
                      <a:pt x="528" y="440"/>
                      <a:pt x="528" y="440"/>
                    </a:cubicBezTo>
                    <a:cubicBezTo>
                      <a:pt x="528" y="432"/>
                      <a:pt x="528" y="432"/>
                      <a:pt x="528" y="432"/>
                    </a:cubicBezTo>
                    <a:cubicBezTo>
                      <a:pt x="512" y="432"/>
                      <a:pt x="512" y="432"/>
                      <a:pt x="512" y="432"/>
                    </a:cubicBezTo>
                    <a:cubicBezTo>
                      <a:pt x="512" y="440"/>
                      <a:pt x="512" y="440"/>
                      <a:pt x="512"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6" y="440"/>
                      <a:pt x="436" y="440"/>
                      <a:pt x="436" y="440"/>
                    </a:cubicBezTo>
                    <a:cubicBezTo>
                      <a:pt x="436" y="432"/>
                      <a:pt x="436" y="432"/>
                      <a:pt x="436" y="432"/>
                    </a:cubicBezTo>
                    <a:cubicBezTo>
                      <a:pt x="421" y="432"/>
                      <a:pt x="421" y="432"/>
                      <a:pt x="421" y="432"/>
                    </a:cubicBezTo>
                    <a:cubicBezTo>
                      <a:pt x="421" y="440"/>
                      <a:pt x="421" y="440"/>
                      <a:pt x="421" y="440"/>
                    </a:cubicBezTo>
                    <a:moveTo>
                      <a:pt x="398" y="440"/>
                    </a:moveTo>
                    <a:cubicBezTo>
                      <a:pt x="413" y="440"/>
                      <a:pt x="413" y="440"/>
                      <a:pt x="413" y="440"/>
                    </a:cubicBezTo>
                    <a:cubicBezTo>
                      <a:pt x="413" y="432"/>
                      <a:pt x="413" y="432"/>
                      <a:pt x="413" y="432"/>
                    </a:cubicBezTo>
                    <a:cubicBezTo>
                      <a:pt x="398" y="432"/>
                      <a:pt x="398" y="432"/>
                      <a:pt x="398" y="432"/>
                    </a:cubicBezTo>
                    <a:cubicBezTo>
                      <a:pt x="398" y="440"/>
                      <a:pt x="398" y="440"/>
                      <a:pt x="398" y="440"/>
                    </a:cubicBezTo>
                    <a:moveTo>
                      <a:pt x="375" y="440"/>
                    </a:moveTo>
                    <a:cubicBezTo>
                      <a:pt x="391" y="440"/>
                      <a:pt x="391" y="440"/>
                      <a:pt x="391" y="440"/>
                    </a:cubicBezTo>
                    <a:cubicBezTo>
                      <a:pt x="391" y="432"/>
                      <a:pt x="391" y="432"/>
                      <a:pt x="391" y="432"/>
                    </a:cubicBezTo>
                    <a:cubicBezTo>
                      <a:pt x="375" y="432"/>
                      <a:pt x="375" y="432"/>
                      <a:pt x="375" y="432"/>
                    </a:cubicBezTo>
                    <a:cubicBezTo>
                      <a:pt x="375" y="440"/>
                      <a:pt x="375" y="440"/>
                      <a:pt x="375"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299" y="440"/>
                      <a:pt x="299" y="440"/>
                      <a:pt x="299" y="440"/>
                    </a:cubicBezTo>
                    <a:cubicBezTo>
                      <a:pt x="299" y="432"/>
                      <a:pt x="299" y="432"/>
                      <a:pt x="299" y="432"/>
                    </a:cubicBezTo>
                    <a:cubicBezTo>
                      <a:pt x="284" y="432"/>
                      <a:pt x="284" y="432"/>
                      <a:pt x="284" y="432"/>
                    </a:cubicBezTo>
                    <a:cubicBezTo>
                      <a:pt x="284" y="440"/>
                      <a:pt x="284" y="440"/>
                      <a:pt x="284" y="440"/>
                    </a:cubicBezTo>
                    <a:moveTo>
                      <a:pt x="261" y="440"/>
                    </a:moveTo>
                    <a:cubicBezTo>
                      <a:pt x="276" y="440"/>
                      <a:pt x="276" y="440"/>
                      <a:pt x="276" y="440"/>
                    </a:cubicBezTo>
                    <a:cubicBezTo>
                      <a:pt x="276" y="432"/>
                      <a:pt x="276" y="432"/>
                      <a:pt x="276" y="432"/>
                    </a:cubicBezTo>
                    <a:cubicBezTo>
                      <a:pt x="261" y="432"/>
                      <a:pt x="261" y="432"/>
                      <a:pt x="261" y="432"/>
                    </a:cubicBezTo>
                    <a:cubicBezTo>
                      <a:pt x="261" y="440"/>
                      <a:pt x="261" y="440"/>
                      <a:pt x="261" y="440"/>
                    </a:cubicBezTo>
                    <a:moveTo>
                      <a:pt x="238" y="440"/>
                    </a:moveTo>
                    <a:cubicBezTo>
                      <a:pt x="254" y="440"/>
                      <a:pt x="254" y="440"/>
                      <a:pt x="254" y="440"/>
                    </a:cubicBezTo>
                    <a:cubicBezTo>
                      <a:pt x="254" y="432"/>
                      <a:pt x="254" y="432"/>
                      <a:pt x="254" y="432"/>
                    </a:cubicBezTo>
                    <a:cubicBezTo>
                      <a:pt x="238" y="432"/>
                      <a:pt x="238" y="432"/>
                      <a:pt x="238" y="432"/>
                    </a:cubicBezTo>
                    <a:cubicBezTo>
                      <a:pt x="238" y="440"/>
                      <a:pt x="238" y="440"/>
                      <a:pt x="238"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ubicBezTo>
                      <a:pt x="169" y="435"/>
                      <a:pt x="169" y="435"/>
                      <a:pt x="169" y="435"/>
                    </a:cubicBezTo>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ubicBezTo>
                      <a:pt x="68" y="382"/>
                      <a:pt x="68" y="382"/>
                      <a:pt x="68" y="382"/>
                    </a:cubicBezTo>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ubicBezTo>
                      <a:pt x="52" y="365"/>
                      <a:pt x="52" y="365"/>
                      <a:pt x="52" y="365"/>
                    </a:cubicBezTo>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moveTo>
                      <a:pt x="25" y="327"/>
                    </a:moveTo>
                    <a:cubicBezTo>
                      <a:pt x="28" y="332"/>
                      <a:pt x="30" y="336"/>
                      <a:pt x="33" y="340"/>
                    </a:cubicBezTo>
                    <a:cubicBezTo>
                      <a:pt x="40" y="336"/>
                      <a:pt x="40" y="336"/>
                      <a:pt x="40" y="336"/>
                    </a:cubicBezTo>
                    <a:cubicBezTo>
                      <a:pt x="37" y="332"/>
                      <a:pt x="35" y="328"/>
                      <a:pt x="32" y="323"/>
                    </a:cubicBezTo>
                    <a:cubicBezTo>
                      <a:pt x="25" y="327"/>
                      <a:pt x="25" y="327"/>
                      <a:pt x="25" y="327"/>
                    </a:cubicBezTo>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moveTo>
                      <a:pt x="8" y="284"/>
                    </a:moveTo>
                    <a:cubicBezTo>
                      <a:pt x="9" y="289"/>
                      <a:pt x="11" y="294"/>
                      <a:pt x="13" y="299"/>
                    </a:cubicBezTo>
                    <a:cubicBezTo>
                      <a:pt x="20" y="296"/>
                      <a:pt x="20" y="296"/>
                      <a:pt x="20" y="296"/>
                    </a:cubicBezTo>
                    <a:cubicBezTo>
                      <a:pt x="18" y="291"/>
                      <a:pt x="17" y="287"/>
                      <a:pt x="15" y="282"/>
                    </a:cubicBezTo>
                    <a:cubicBezTo>
                      <a:pt x="8" y="284"/>
                      <a:pt x="8" y="284"/>
                      <a:pt x="8" y="284"/>
                    </a:cubicBezTo>
                    <a:cubicBezTo>
                      <a:pt x="8" y="284"/>
                      <a:pt x="8" y="284"/>
                      <a:pt x="8" y="284"/>
                    </a:cubicBezTo>
                    <a:moveTo>
                      <a:pt x="3" y="261"/>
                    </a:moveTo>
                    <a:cubicBezTo>
                      <a:pt x="4" y="266"/>
                      <a:pt x="5" y="272"/>
                      <a:pt x="6" y="276"/>
                    </a:cubicBezTo>
                    <a:cubicBezTo>
                      <a:pt x="13" y="275"/>
                      <a:pt x="13" y="275"/>
                      <a:pt x="13" y="275"/>
                    </a:cubicBezTo>
                    <a:cubicBezTo>
                      <a:pt x="12" y="270"/>
                      <a:pt x="11" y="265"/>
                      <a:pt x="10" y="260"/>
                    </a:cubicBezTo>
                    <a:cubicBezTo>
                      <a:pt x="3" y="261"/>
                      <a:pt x="3" y="261"/>
                      <a:pt x="3" y="261"/>
                    </a:cubicBezTo>
                    <a:moveTo>
                      <a:pt x="0" y="238"/>
                    </a:moveTo>
                    <a:cubicBezTo>
                      <a:pt x="0" y="243"/>
                      <a:pt x="1" y="249"/>
                      <a:pt x="2" y="254"/>
                    </a:cubicBezTo>
                    <a:cubicBezTo>
                      <a:pt x="9" y="253"/>
                      <a:pt x="9" y="253"/>
                      <a:pt x="9" y="253"/>
                    </a:cubicBezTo>
                    <a:cubicBezTo>
                      <a:pt x="9" y="248"/>
                      <a:pt x="8" y="243"/>
                      <a:pt x="8" y="238"/>
                    </a:cubicBezTo>
                    <a:cubicBezTo>
                      <a:pt x="0" y="238"/>
                      <a:pt x="0" y="238"/>
                      <a:pt x="0" y="238"/>
                    </a:cubicBezTo>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0" y="197"/>
                      <a:pt x="0" y="202"/>
                      <a:pt x="0" y="207"/>
                    </a:cubicBezTo>
                    <a:cubicBezTo>
                      <a:pt x="8" y="208"/>
                      <a:pt x="8" y="208"/>
                      <a:pt x="8" y="208"/>
                    </a:cubicBezTo>
                    <a:cubicBezTo>
                      <a:pt x="8" y="203"/>
                      <a:pt x="8" y="198"/>
                      <a:pt x="9" y="193"/>
                    </a:cubicBezTo>
                    <a:cubicBezTo>
                      <a:pt x="1" y="192"/>
                      <a:pt x="1" y="192"/>
                      <a:pt x="1" y="192"/>
                    </a:cubicBezTo>
                    <a:moveTo>
                      <a:pt x="5" y="169"/>
                    </a:moveTo>
                    <a:cubicBezTo>
                      <a:pt x="4" y="174"/>
                      <a:pt x="3" y="179"/>
                      <a:pt x="2" y="184"/>
                    </a:cubicBezTo>
                    <a:cubicBezTo>
                      <a:pt x="10" y="185"/>
                      <a:pt x="10" y="185"/>
                      <a:pt x="10" y="185"/>
                    </a:cubicBezTo>
                    <a:cubicBezTo>
                      <a:pt x="10" y="180"/>
                      <a:pt x="11" y="176"/>
                      <a:pt x="12" y="171"/>
                    </a:cubicBezTo>
                    <a:cubicBezTo>
                      <a:pt x="5" y="169"/>
                      <a:pt x="5" y="169"/>
                      <a:pt x="5" y="169"/>
                    </a:cubicBezTo>
                    <a:cubicBezTo>
                      <a:pt x="5" y="169"/>
                      <a:pt x="5" y="169"/>
                      <a:pt x="5" y="169"/>
                    </a:cubicBezTo>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ubicBezTo>
                      <a:pt x="11" y="147"/>
                      <a:pt x="11" y="147"/>
                      <a:pt x="11" y="14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Rectangle 57">
                <a:extLst>
                  <a:ext uri="{FF2B5EF4-FFF2-40B4-BE49-F238E27FC236}">
                    <a16:creationId xmlns:a16="http://schemas.microsoft.com/office/drawing/2014/main" id="{F7D39E54-9C4C-4470-878B-3BAF30CE3D40}"/>
                  </a:ext>
                </a:extLst>
              </p:cNvPr>
              <p:cNvSpPr>
                <a:spLocks noChangeArrowheads="1"/>
              </p:cNvSpPr>
              <p:nvPr/>
            </p:nvSpPr>
            <p:spPr bwMode="auto">
              <a:xfrm>
                <a:off x="4868863" y="325913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Rectangle 59">
                <a:extLst>
                  <a:ext uri="{FF2B5EF4-FFF2-40B4-BE49-F238E27FC236}">
                    <a16:creationId xmlns:a16="http://schemas.microsoft.com/office/drawing/2014/main" id="{B4592ADA-5DB7-4026-B007-63BC7BE9BF7E}"/>
                  </a:ext>
                </a:extLst>
              </p:cNvPr>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Rectangle 61">
                <a:extLst>
                  <a:ext uri="{FF2B5EF4-FFF2-40B4-BE49-F238E27FC236}">
                    <a16:creationId xmlns:a16="http://schemas.microsoft.com/office/drawing/2014/main" id="{DEBB5408-D74B-490A-8A7B-009C10FCC12D}"/>
                  </a:ext>
                </a:extLst>
              </p:cNvPr>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58" name="Group 57">
              <a:extLst>
                <a:ext uri="{FF2B5EF4-FFF2-40B4-BE49-F238E27FC236}">
                  <a16:creationId xmlns:a16="http://schemas.microsoft.com/office/drawing/2014/main" id="{F5B56632-78C0-4876-8774-EDE275BFA4D9}"/>
                </a:ext>
              </a:extLst>
            </p:cNvPr>
            <p:cNvGrpSpPr/>
            <p:nvPr/>
          </p:nvGrpSpPr>
          <p:grpSpPr>
            <a:xfrm>
              <a:off x="4313555" y="1939773"/>
              <a:ext cx="2666664" cy="3155913"/>
              <a:chOff x="7878763" y="2646363"/>
              <a:chExt cx="1685925" cy="1914007"/>
            </a:xfrm>
          </p:grpSpPr>
          <p:sp>
            <p:nvSpPr>
              <p:cNvPr id="70" name="Freeform 68">
                <a:extLst>
                  <a:ext uri="{FF2B5EF4-FFF2-40B4-BE49-F238E27FC236}">
                    <a16:creationId xmlns:a16="http://schemas.microsoft.com/office/drawing/2014/main" id="{417FA5E7-650C-4C3E-975F-4697659F7A86}"/>
                  </a:ext>
                </a:extLst>
              </p:cNvPr>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Rectangle 71">
                <a:extLst>
                  <a:ext uri="{FF2B5EF4-FFF2-40B4-BE49-F238E27FC236}">
                    <a16:creationId xmlns:a16="http://schemas.microsoft.com/office/drawing/2014/main" id="{7C76B0A4-2A99-49AF-A490-4C21A2D573A0}"/>
                  </a:ext>
                </a:extLst>
              </p:cNvPr>
              <p:cNvSpPr>
                <a:spLocks noChangeArrowheads="1"/>
              </p:cNvSpPr>
              <p:nvPr/>
            </p:nvSpPr>
            <p:spPr bwMode="auto">
              <a:xfrm>
                <a:off x="8074024" y="4344988"/>
                <a:ext cx="196217" cy="215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455" rtl="0" eaLnBrk="0" fontAlgn="base" latinLnBrk="0" hangingPunct="0">
                  <a:lnSpc>
                    <a:spcPct val="100000"/>
                  </a:lnSpc>
                  <a:spcBef>
                    <a:spcPct val="0"/>
                  </a:spcBef>
                  <a:spcAft>
                    <a:spcPct val="0"/>
                  </a:spcAft>
                  <a:buClrTx/>
                  <a:buSzTx/>
                  <a:buFontTx/>
                  <a:buNone/>
                  <a:tabLst/>
                  <a:defRPr/>
                </a:pPr>
                <a:r>
                  <a:rPr kumimoji="0" lang="en-US" altLang="en-US" sz="1372" b="0" i="0" u="none" strike="noStrike" kern="0" cap="none" spc="0" normalizeH="0" baseline="0" noProof="0" dirty="0">
                    <a:ln>
                      <a:noFill/>
                    </a:ln>
                    <a:solidFill>
                      <a:srgbClr val="E6E6E6"/>
                    </a:solidFill>
                    <a:effectLst/>
                    <a:uLnTx/>
                    <a:uFillTx/>
                    <a:latin typeface="Segoe UI Light" panose="020B0502040204020203" pitchFamily="34" charset="0"/>
                    <a:ea typeface="+mn-ea"/>
                    <a:cs typeface="+mn-cs"/>
                  </a:rPr>
                  <a:t>PP</a:t>
                </a:r>
                <a:endParaRPr kumimoji="0" lang="en-US" altLang="en-US" sz="1765" b="0" i="0" u="none" strike="noStrike" kern="0" cap="none" spc="0" normalizeH="0" baseline="0" noProof="0" dirty="0">
                  <a:ln>
                    <a:noFill/>
                  </a:ln>
                  <a:solidFill>
                    <a:srgbClr val="E6E6E6"/>
                  </a:solidFill>
                  <a:effectLst/>
                  <a:uLnTx/>
                  <a:uFillTx/>
                  <a:latin typeface="Arial" panose="020B0604020202020204" pitchFamily="34" charset="0"/>
                  <a:ea typeface="+mn-ea"/>
                  <a:cs typeface="+mn-cs"/>
                </a:endParaRPr>
              </a:p>
            </p:txBody>
          </p:sp>
          <p:sp>
            <p:nvSpPr>
              <p:cNvPr id="74" name="Rectangle 72">
                <a:extLst>
                  <a:ext uri="{FF2B5EF4-FFF2-40B4-BE49-F238E27FC236}">
                    <a16:creationId xmlns:a16="http://schemas.microsoft.com/office/drawing/2014/main" id="{D6DED427-34AA-4A7E-AC29-3C992A409076}"/>
                  </a:ext>
                </a:extLst>
              </p:cNvPr>
              <p:cNvSpPr>
                <a:spLocks noChangeArrowheads="1"/>
              </p:cNvSpPr>
              <p:nvPr/>
            </p:nvSpPr>
            <p:spPr bwMode="auto">
              <a:xfrm>
                <a:off x="8172449" y="4344988"/>
                <a:ext cx="58865" cy="215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455" rtl="0" eaLnBrk="0" fontAlgn="base" latinLnBrk="0" hangingPunct="0">
                  <a:lnSpc>
                    <a:spcPct val="100000"/>
                  </a:lnSpc>
                  <a:spcBef>
                    <a:spcPct val="0"/>
                  </a:spcBef>
                  <a:spcAft>
                    <a:spcPct val="0"/>
                  </a:spcAft>
                  <a:buClrTx/>
                  <a:buSzTx/>
                  <a:buFontTx/>
                  <a:buNone/>
                  <a:tabLst/>
                  <a:defRPr/>
                </a:pPr>
                <a:r>
                  <a:rPr kumimoji="0" lang="en-US" altLang="en-US" sz="1372" b="0" i="0" u="none" strike="noStrike" kern="0" cap="none" spc="0" normalizeH="0" baseline="0" noProof="0" dirty="0">
                    <a:ln>
                      <a:noFill/>
                    </a:ln>
                    <a:solidFill>
                      <a:srgbClr val="E6E6E6"/>
                    </a:solidFill>
                    <a:effectLst/>
                    <a:uLnTx/>
                    <a:uFillTx/>
                    <a:latin typeface="Segoe UI Light" panose="020B0502040204020203" pitchFamily="34" charset="0"/>
                    <a:ea typeface="+mn-ea"/>
                    <a:cs typeface="+mn-cs"/>
                  </a:rPr>
                  <a:t>r</a:t>
                </a:r>
                <a:endParaRPr kumimoji="0" lang="en-US" altLang="en-US" sz="1765" b="0" i="0" u="none" strike="noStrike" kern="0" cap="none" spc="0" normalizeH="0" baseline="0" noProof="0" dirty="0">
                  <a:ln>
                    <a:noFill/>
                  </a:ln>
                  <a:solidFill>
                    <a:srgbClr val="E6E6E6"/>
                  </a:solidFill>
                  <a:effectLst/>
                  <a:uLnTx/>
                  <a:uFillTx/>
                  <a:latin typeface="Arial" panose="020B0604020202020204" pitchFamily="34" charset="0"/>
                  <a:ea typeface="+mn-ea"/>
                  <a:cs typeface="+mn-cs"/>
                </a:endParaRPr>
              </a:p>
            </p:txBody>
          </p:sp>
          <p:sp>
            <p:nvSpPr>
              <p:cNvPr id="77" name="Rectangle 75">
                <a:extLst>
                  <a:ext uri="{FF2B5EF4-FFF2-40B4-BE49-F238E27FC236}">
                    <a16:creationId xmlns:a16="http://schemas.microsoft.com/office/drawing/2014/main" id="{D173E355-E2C6-44AF-9BA1-B020B3C6B217}"/>
                  </a:ext>
                </a:extLst>
              </p:cNvPr>
              <p:cNvSpPr>
                <a:spLocks noChangeArrowheads="1"/>
              </p:cNvSpPr>
              <p:nvPr/>
            </p:nvSpPr>
            <p:spPr bwMode="auto">
              <a:xfrm>
                <a:off x="8458200" y="324008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Rectangle 76">
                <a:extLst>
                  <a:ext uri="{FF2B5EF4-FFF2-40B4-BE49-F238E27FC236}">
                    <a16:creationId xmlns:a16="http://schemas.microsoft.com/office/drawing/2014/main" id="{8851300A-FA77-4684-8D1E-C157509A27C9}"/>
                  </a:ext>
                </a:extLst>
              </p:cNvPr>
              <p:cNvSpPr>
                <a:spLocks noChangeArrowheads="1"/>
              </p:cNvSpPr>
              <p:nvPr/>
            </p:nvSpPr>
            <p:spPr bwMode="auto">
              <a:xfrm>
                <a:off x="8458200" y="324008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Rectangle 77">
                <a:extLst>
                  <a:ext uri="{FF2B5EF4-FFF2-40B4-BE49-F238E27FC236}">
                    <a16:creationId xmlns:a16="http://schemas.microsoft.com/office/drawing/2014/main" id="{27C67A9D-B964-45D9-A2C6-56D6A9C7B7CC}"/>
                  </a:ext>
                </a:extLst>
              </p:cNvPr>
              <p:cNvSpPr>
                <a:spLocks noChangeArrowheads="1"/>
              </p:cNvSpPr>
              <p:nvPr/>
            </p:nvSpPr>
            <p:spPr bwMode="auto">
              <a:xfrm>
                <a:off x="8499476" y="3282951"/>
                <a:ext cx="442913"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Rectangle 78">
                <a:extLst>
                  <a:ext uri="{FF2B5EF4-FFF2-40B4-BE49-F238E27FC236}">
                    <a16:creationId xmlns:a16="http://schemas.microsoft.com/office/drawing/2014/main" id="{FCE44B79-E7DA-4124-8B6A-1C448C3FD712}"/>
                  </a:ext>
                </a:extLst>
              </p:cNvPr>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Rectangle 80">
                <a:extLst>
                  <a:ext uri="{FF2B5EF4-FFF2-40B4-BE49-F238E27FC236}">
                    <a16:creationId xmlns:a16="http://schemas.microsoft.com/office/drawing/2014/main" id="{48746B22-CD68-4393-A5A7-6C96E17F5AA5}"/>
                  </a:ext>
                </a:extLst>
              </p:cNvPr>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1">
                <a:extLst>
                  <a:ext uri="{FF2B5EF4-FFF2-40B4-BE49-F238E27FC236}">
                    <a16:creationId xmlns:a16="http://schemas.microsoft.com/office/drawing/2014/main" id="{2DC00BF6-3330-4E70-A4C0-D62669CB538D}"/>
                  </a:ext>
                </a:extLst>
              </p:cNvPr>
              <p:cNvSpPr>
                <a:spLocks/>
              </p:cNvSpPr>
              <p:nvPr/>
            </p:nvSpPr>
            <p:spPr bwMode="auto">
              <a:xfrm>
                <a:off x="8689975" y="3432176"/>
                <a:ext cx="252413" cy="188913"/>
              </a:xfrm>
              <a:custGeom>
                <a:avLst/>
                <a:gdLst>
                  <a:gd name="T0" fmla="*/ 67 w 67"/>
                  <a:gd name="T1" fmla="*/ 12 h 50"/>
                  <a:gd name="T2" fmla="*/ 58 w 67"/>
                  <a:gd name="T3" fmla="*/ 4 h 50"/>
                  <a:gd name="T4" fmla="*/ 46 w 67"/>
                  <a:gd name="T5" fmla="*/ 4 h 50"/>
                  <a:gd name="T6" fmla="*/ 0 w 67"/>
                  <a:gd name="T7" fmla="*/ 50 h 50"/>
                  <a:gd name="T8" fmla="*/ 67 w 67"/>
                  <a:gd name="T9" fmla="*/ 50 h 50"/>
                  <a:gd name="T10" fmla="*/ 67 w 67"/>
                  <a:gd name="T11" fmla="*/ 12 h 50"/>
                </a:gdLst>
                <a:ahLst/>
                <a:cxnLst>
                  <a:cxn ang="0">
                    <a:pos x="T0" y="T1"/>
                  </a:cxn>
                  <a:cxn ang="0">
                    <a:pos x="T2" y="T3"/>
                  </a:cxn>
                  <a:cxn ang="0">
                    <a:pos x="T4" y="T5"/>
                  </a:cxn>
                  <a:cxn ang="0">
                    <a:pos x="T6" y="T7"/>
                  </a:cxn>
                  <a:cxn ang="0">
                    <a:pos x="T8" y="T9"/>
                  </a:cxn>
                  <a:cxn ang="0">
                    <a:pos x="T10" y="T11"/>
                  </a:cxn>
                </a:cxnLst>
                <a:rect l="0" t="0" r="r" b="b"/>
                <a:pathLst>
                  <a:path w="67" h="50">
                    <a:moveTo>
                      <a:pt x="67" y="12"/>
                    </a:moveTo>
                    <a:cubicBezTo>
                      <a:pt x="58" y="4"/>
                      <a:pt x="58" y="4"/>
                      <a:pt x="58" y="4"/>
                    </a:cubicBezTo>
                    <a:cubicBezTo>
                      <a:pt x="55" y="0"/>
                      <a:pt x="49" y="0"/>
                      <a:pt x="46" y="4"/>
                    </a:cubicBezTo>
                    <a:cubicBezTo>
                      <a:pt x="0" y="50"/>
                      <a:pt x="0" y="50"/>
                      <a:pt x="0" y="50"/>
                    </a:cubicBezTo>
                    <a:cubicBezTo>
                      <a:pt x="67" y="50"/>
                      <a:pt x="67" y="50"/>
                      <a:pt x="67" y="50"/>
                    </a:cubicBezTo>
                    <a:lnTo>
                      <a:pt x="67"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2">
                <a:extLst>
                  <a:ext uri="{FF2B5EF4-FFF2-40B4-BE49-F238E27FC236}">
                    <a16:creationId xmlns:a16="http://schemas.microsoft.com/office/drawing/2014/main" id="{DA92AB7B-F917-4F3B-89DF-C0309EDE0C67}"/>
                  </a:ext>
                </a:extLst>
              </p:cNvPr>
              <p:cNvSpPr>
                <a:spLocks/>
              </p:cNvSpPr>
              <p:nvPr/>
            </p:nvSpPr>
            <p:spPr bwMode="auto">
              <a:xfrm>
                <a:off x="8589963" y="3473451"/>
                <a:ext cx="303213" cy="147638"/>
              </a:xfrm>
              <a:custGeom>
                <a:avLst/>
                <a:gdLst>
                  <a:gd name="T0" fmla="*/ 81 w 81"/>
                  <a:gd name="T1" fmla="*/ 39 h 39"/>
                  <a:gd name="T2" fmla="*/ 45 w 81"/>
                  <a:gd name="T3" fmla="*/ 3 h 39"/>
                  <a:gd name="T4" fmla="*/ 36 w 81"/>
                  <a:gd name="T5" fmla="*/ 3 h 39"/>
                  <a:gd name="T6" fmla="*/ 0 w 81"/>
                  <a:gd name="T7" fmla="*/ 39 h 39"/>
                  <a:gd name="T8" fmla="*/ 81 w 81"/>
                  <a:gd name="T9" fmla="*/ 39 h 39"/>
                </a:gdLst>
                <a:ahLst/>
                <a:cxnLst>
                  <a:cxn ang="0">
                    <a:pos x="T0" y="T1"/>
                  </a:cxn>
                  <a:cxn ang="0">
                    <a:pos x="T2" y="T3"/>
                  </a:cxn>
                  <a:cxn ang="0">
                    <a:pos x="T4" y="T5"/>
                  </a:cxn>
                  <a:cxn ang="0">
                    <a:pos x="T6" y="T7"/>
                  </a:cxn>
                  <a:cxn ang="0">
                    <a:pos x="T8" y="T9"/>
                  </a:cxn>
                </a:cxnLst>
                <a:rect l="0" t="0" r="r" b="b"/>
                <a:pathLst>
                  <a:path w="81" h="39">
                    <a:moveTo>
                      <a:pt x="81" y="39"/>
                    </a:moveTo>
                    <a:cubicBezTo>
                      <a:pt x="45" y="3"/>
                      <a:pt x="45" y="3"/>
                      <a:pt x="45" y="3"/>
                    </a:cubicBezTo>
                    <a:cubicBezTo>
                      <a:pt x="43" y="0"/>
                      <a:pt x="38" y="0"/>
                      <a:pt x="36" y="3"/>
                    </a:cubicBezTo>
                    <a:cubicBezTo>
                      <a:pt x="0" y="39"/>
                      <a:pt x="0" y="39"/>
                      <a:pt x="0" y="39"/>
                    </a:cubicBezTo>
                    <a:lnTo>
                      <a:pt x="81"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3">
                <a:extLst>
                  <a:ext uri="{FF2B5EF4-FFF2-40B4-BE49-F238E27FC236}">
                    <a16:creationId xmlns:a16="http://schemas.microsoft.com/office/drawing/2014/main" id="{B3B3E011-50BA-4B21-A93D-0584917DA3B9}"/>
                  </a:ext>
                </a:extLst>
              </p:cNvPr>
              <p:cNvSpPr>
                <a:spLocks/>
              </p:cNvSpPr>
              <p:nvPr/>
            </p:nvSpPr>
            <p:spPr bwMode="auto">
              <a:xfrm>
                <a:off x="8540750" y="3327401"/>
                <a:ext cx="206375" cy="128588"/>
              </a:xfrm>
              <a:custGeom>
                <a:avLst/>
                <a:gdLst>
                  <a:gd name="T0" fmla="*/ 31 w 55"/>
                  <a:gd name="T1" fmla="*/ 0 h 34"/>
                  <a:gd name="T2" fmla="*/ 15 w 55"/>
                  <a:gd name="T3" fmla="*/ 11 h 34"/>
                  <a:gd name="T4" fmla="*/ 12 w 55"/>
                  <a:gd name="T5" fmla="*/ 11 h 34"/>
                  <a:gd name="T6" fmla="*/ 0 w 55"/>
                  <a:gd name="T7" fmla="*/ 22 h 34"/>
                  <a:gd name="T8" fmla="*/ 12 w 55"/>
                  <a:gd name="T9" fmla="*/ 34 h 34"/>
                  <a:gd name="T10" fmla="*/ 12 w 55"/>
                  <a:gd name="T11" fmla="*/ 34 h 34"/>
                  <a:gd name="T12" fmla="*/ 12 w 55"/>
                  <a:gd name="T13" fmla="*/ 34 h 34"/>
                  <a:gd name="T14" fmla="*/ 49 w 55"/>
                  <a:gd name="T15" fmla="*/ 34 h 34"/>
                  <a:gd name="T16" fmla="*/ 49 w 55"/>
                  <a:gd name="T17" fmla="*/ 34 h 34"/>
                  <a:gd name="T18" fmla="*/ 55 w 55"/>
                  <a:gd name="T19" fmla="*/ 27 h 34"/>
                  <a:gd name="T20" fmla="*/ 48 w 55"/>
                  <a:gd name="T21" fmla="*/ 21 h 34"/>
                  <a:gd name="T22" fmla="*/ 48 w 55"/>
                  <a:gd name="T23" fmla="*/ 21 h 34"/>
                  <a:gd name="T24" fmla="*/ 48 w 55"/>
                  <a:gd name="T25" fmla="*/ 17 h 34"/>
                  <a:gd name="T26" fmla="*/ 31 w 55"/>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4">
                    <a:moveTo>
                      <a:pt x="31" y="0"/>
                    </a:moveTo>
                    <a:cubicBezTo>
                      <a:pt x="24" y="0"/>
                      <a:pt x="18" y="4"/>
                      <a:pt x="15" y="11"/>
                    </a:cubicBezTo>
                    <a:cubicBezTo>
                      <a:pt x="14" y="11"/>
                      <a:pt x="13" y="11"/>
                      <a:pt x="12" y="11"/>
                    </a:cubicBezTo>
                    <a:cubicBezTo>
                      <a:pt x="5" y="11"/>
                      <a:pt x="0" y="16"/>
                      <a:pt x="0" y="22"/>
                    </a:cubicBezTo>
                    <a:cubicBezTo>
                      <a:pt x="0" y="28"/>
                      <a:pt x="5" y="34"/>
                      <a:pt x="12" y="34"/>
                    </a:cubicBezTo>
                    <a:cubicBezTo>
                      <a:pt x="12" y="34"/>
                      <a:pt x="12" y="34"/>
                      <a:pt x="12" y="34"/>
                    </a:cubicBezTo>
                    <a:cubicBezTo>
                      <a:pt x="12" y="34"/>
                      <a:pt x="12" y="34"/>
                      <a:pt x="12" y="34"/>
                    </a:cubicBezTo>
                    <a:cubicBezTo>
                      <a:pt x="49" y="34"/>
                      <a:pt x="49" y="34"/>
                      <a:pt x="49" y="34"/>
                    </a:cubicBezTo>
                    <a:cubicBezTo>
                      <a:pt x="49" y="34"/>
                      <a:pt x="49" y="34"/>
                      <a:pt x="49" y="34"/>
                    </a:cubicBezTo>
                    <a:cubicBezTo>
                      <a:pt x="52" y="33"/>
                      <a:pt x="55" y="31"/>
                      <a:pt x="55" y="27"/>
                    </a:cubicBezTo>
                    <a:cubicBezTo>
                      <a:pt x="55" y="24"/>
                      <a:pt x="52" y="21"/>
                      <a:pt x="48" y="21"/>
                    </a:cubicBezTo>
                    <a:cubicBezTo>
                      <a:pt x="48" y="21"/>
                      <a:pt x="48" y="21"/>
                      <a:pt x="48" y="21"/>
                    </a:cubicBezTo>
                    <a:cubicBezTo>
                      <a:pt x="48" y="20"/>
                      <a:pt x="48" y="18"/>
                      <a:pt x="48" y="17"/>
                    </a:cubicBezTo>
                    <a:cubicBezTo>
                      <a:pt x="48" y="7"/>
                      <a:pt x="41"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Rectangle 85">
                <a:extLst>
                  <a:ext uri="{FF2B5EF4-FFF2-40B4-BE49-F238E27FC236}">
                    <a16:creationId xmlns:a16="http://schemas.microsoft.com/office/drawing/2014/main" id="{F9610815-0975-4798-BE6D-4A15A7E7173A}"/>
                  </a:ext>
                </a:extLst>
              </p:cNvPr>
              <p:cNvSpPr>
                <a:spLocks noChangeArrowheads="1"/>
              </p:cNvSpPr>
              <p:nvPr/>
            </p:nvSpPr>
            <p:spPr bwMode="auto">
              <a:xfrm>
                <a:off x="9159875" y="3719513"/>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Rectangle 87">
                <a:extLst>
                  <a:ext uri="{FF2B5EF4-FFF2-40B4-BE49-F238E27FC236}">
                    <a16:creationId xmlns:a16="http://schemas.microsoft.com/office/drawing/2014/main" id="{5190C7B8-75FE-472F-BEEF-1777A2128F3F}"/>
                  </a:ext>
                </a:extLst>
              </p:cNvPr>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Rectangle 89">
                <a:extLst>
                  <a:ext uri="{FF2B5EF4-FFF2-40B4-BE49-F238E27FC236}">
                    <a16:creationId xmlns:a16="http://schemas.microsoft.com/office/drawing/2014/main" id="{4F371735-6F5C-4818-8FB9-3B6CF2D86B90}"/>
                  </a:ext>
                </a:extLst>
              </p:cNvPr>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6" name="Rectangle 94">
                <a:extLst>
                  <a:ext uri="{FF2B5EF4-FFF2-40B4-BE49-F238E27FC236}">
                    <a16:creationId xmlns:a16="http://schemas.microsoft.com/office/drawing/2014/main" id="{D99FC74E-CC4F-432C-9192-5A658923DA00}"/>
                  </a:ext>
                </a:extLst>
              </p:cNvPr>
              <p:cNvSpPr>
                <a:spLocks noChangeArrowheads="1"/>
              </p:cNvSpPr>
              <p:nvPr/>
            </p:nvSpPr>
            <p:spPr bwMode="auto">
              <a:xfrm>
                <a:off x="9159875" y="3289301"/>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8" name="Rectangle 96">
                <a:extLst>
                  <a:ext uri="{FF2B5EF4-FFF2-40B4-BE49-F238E27FC236}">
                    <a16:creationId xmlns:a16="http://schemas.microsoft.com/office/drawing/2014/main" id="{C19239CE-A9D1-46DA-B62F-3F7F7F0E1C89}"/>
                  </a:ext>
                </a:extLst>
              </p:cNvPr>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Rectangle 98">
                <a:extLst>
                  <a:ext uri="{FF2B5EF4-FFF2-40B4-BE49-F238E27FC236}">
                    <a16:creationId xmlns:a16="http://schemas.microsoft.com/office/drawing/2014/main" id="{88B931CD-E23B-41B4-A362-F6B834F0EAD0}"/>
                  </a:ext>
                </a:extLst>
              </p:cNvPr>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5" name="Rectangle 103">
                <a:extLst>
                  <a:ext uri="{FF2B5EF4-FFF2-40B4-BE49-F238E27FC236}">
                    <a16:creationId xmlns:a16="http://schemas.microsoft.com/office/drawing/2014/main" id="{8513A92F-9FDC-4B1C-9E5B-AF828FD7C1CE}"/>
                  </a:ext>
                </a:extLst>
              </p:cNvPr>
              <p:cNvSpPr>
                <a:spLocks noChangeArrowheads="1"/>
              </p:cNvSpPr>
              <p:nvPr/>
            </p:nvSpPr>
            <p:spPr bwMode="auto">
              <a:xfrm>
                <a:off x="9159875" y="2860676"/>
                <a:ext cx="40481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7" name="Rectangle 105">
                <a:extLst>
                  <a:ext uri="{FF2B5EF4-FFF2-40B4-BE49-F238E27FC236}">
                    <a16:creationId xmlns:a16="http://schemas.microsoft.com/office/drawing/2014/main" id="{7A7D0C4F-A6E3-4733-8D28-1EB8ADD29D7E}"/>
                  </a:ext>
                </a:extLst>
              </p:cNvPr>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207" name="Group 206">
              <a:extLst>
                <a:ext uri="{FF2B5EF4-FFF2-40B4-BE49-F238E27FC236}">
                  <a16:creationId xmlns:a16="http://schemas.microsoft.com/office/drawing/2014/main" id="{DBE822EB-9092-41C7-9EDD-45A0F7372C4C}"/>
                </a:ext>
              </a:extLst>
            </p:cNvPr>
            <p:cNvGrpSpPr/>
            <p:nvPr/>
          </p:nvGrpSpPr>
          <p:grpSpPr>
            <a:xfrm>
              <a:off x="7949850" y="2632291"/>
              <a:ext cx="1431482" cy="1829319"/>
              <a:chOff x="1971832" y="2781301"/>
              <a:chExt cx="1460187" cy="1866001"/>
            </a:xfrm>
          </p:grpSpPr>
          <p:sp>
            <p:nvSpPr>
              <p:cNvPr id="208" name="Rectangle 5">
                <a:extLst>
                  <a:ext uri="{FF2B5EF4-FFF2-40B4-BE49-F238E27FC236}">
                    <a16:creationId xmlns:a16="http://schemas.microsoft.com/office/drawing/2014/main" id="{716158BC-EC60-4718-8ECE-DA48BB5467E3}"/>
                  </a:ext>
                </a:extLst>
              </p:cNvPr>
              <p:cNvSpPr>
                <a:spLocks noChangeArrowheads="1"/>
              </p:cNvSpPr>
              <p:nvPr/>
            </p:nvSpPr>
            <p:spPr bwMode="auto">
              <a:xfrm>
                <a:off x="1971832" y="4427538"/>
                <a:ext cx="1460187" cy="219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0" algn="ctr" defTabSz="896455">
                  <a:lnSpc>
                    <a:spcPct val="100000"/>
                  </a:lnSpc>
                  <a:buClrTx/>
                  <a:buSzTx/>
                  <a:buFontTx/>
                  <a:buNone/>
                  <a:tabLst/>
                  <a:defRPr/>
                </a:pPr>
                <a:r>
                  <a:rPr lang="en-US" altLang="en-US" sz="1400" kern="0" dirty="0">
                    <a:gradFill>
                      <a:gsLst>
                        <a:gs pos="92035">
                          <a:schemeClr val="tx2"/>
                        </a:gs>
                        <a:gs pos="77876">
                          <a:schemeClr val="tx2"/>
                        </a:gs>
                      </a:gsLst>
                      <a:lin ang="5400000" scaled="0"/>
                    </a:gradFill>
                    <a:latin typeface="+mj-lt"/>
                  </a:rPr>
                  <a:t>Forecast returned</a:t>
                </a:r>
              </a:p>
            </p:txBody>
          </p:sp>
          <p:sp>
            <p:nvSpPr>
              <p:cNvPr id="209" name="Rectangle 6">
                <a:extLst>
                  <a:ext uri="{FF2B5EF4-FFF2-40B4-BE49-F238E27FC236}">
                    <a16:creationId xmlns:a16="http://schemas.microsoft.com/office/drawing/2014/main" id="{F169F6FD-64F2-4B5C-8E24-7616057BB63B}"/>
                  </a:ext>
                </a:extLst>
              </p:cNvPr>
              <p:cNvSpPr>
                <a:spLocks noChangeArrowheads="1"/>
              </p:cNvSpPr>
              <p:nvPr/>
            </p:nvSpPr>
            <p:spPr bwMode="auto">
              <a:xfrm>
                <a:off x="1991882" y="4427538"/>
                <a:ext cx="66" cy="219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0" algn="ctr" defTabSz="896455">
                  <a:lnSpc>
                    <a:spcPct val="100000"/>
                  </a:lnSpc>
                  <a:buClrTx/>
                  <a:buSzTx/>
                  <a:buFontTx/>
                  <a:buNone/>
                  <a:tabLst/>
                  <a:defRPr/>
                </a:pPr>
                <a:endParaRPr lang="en-US" altLang="en-US" sz="1400" kern="0" dirty="0">
                  <a:gradFill>
                    <a:gsLst>
                      <a:gs pos="92035">
                        <a:schemeClr val="tx2"/>
                      </a:gs>
                      <a:gs pos="77876">
                        <a:schemeClr val="tx2"/>
                      </a:gs>
                    </a:gsLst>
                    <a:lin ang="5400000" scaled="0"/>
                  </a:gradFill>
                  <a:latin typeface="+mj-lt"/>
                </a:endParaRPr>
              </a:p>
            </p:txBody>
          </p:sp>
          <p:sp>
            <p:nvSpPr>
              <p:cNvPr id="213" name="Freeform 31">
                <a:extLst>
                  <a:ext uri="{FF2B5EF4-FFF2-40B4-BE49-F238E27FC236}">
                    <a16:creationId xmlns:a16="http://schemas.microsoft.com/office/drawing/2014/main" id="{845817DD-78C5-4E41-9F66-9FF8DA69C9CA}"/>
                  </a:ext>
                </a:extLst>
              </p:cNvPr>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4" name="Rectangle 32">
                <a:extLst>
                  <a:ext uri="{FF2B5EF4-FFF2-40B4-BE49-F238E27FC236}">
                    <a16:creationId xmlns:a16="http://schemas.microsoft.com/office/drawing/2014/main" id="{570BDF4B-8413-45D9-BB88-21A924B31EB3}"/>
                  </a:ext>
                </a:extLst>
              </p:cNvPr>
              <p:cNvSpPr>
                <a:spLocks noChangeArrowheads="1"/>
              </p:cNvSpPr>
              <p:nvPr/>
            </p:nvSpPr>
            <p:spPr bwMode="auto">
              <a:xfrm>
                <a:off x="2247900" y="2894013"/>
                <a:ext cx="674688" cy="7953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5" name="Rectangle 33">
                <a:extLst>
                  <a:ext uri="{FF2B5EF4-FFF2-40B4-BE49-F238E27FC236}">
                    <a16:creationId xmlns:a16="http://schemas.microsoft.com/office/drawing/2014/main" id="{9E0DC97D-FDEB-4AC2-B3A1-7B0A4DB03127}"/>
                  </a:ext>
                </a:extLst>
              </p:cNvPr>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6" name="Oval 34">
                <a:extLst>
                  <a:ext uri="{FF2B5EF4-FFF2-40B4-BE49-F238E27FC236}">
                    <a16:creationId xmlns:a16="http://schemas.microsoft.com/office/drawing/2014/main" id="{1ACEDFA5-6430-4741-B8A6-AA1977DBE497}"/>
                  </a:ext>
                </a:extLst>
              </p:cNvPr>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7" name="Oval 35">
                <a:extLst>
                  <a:ext uri="{FF2B5EF4-FFF2-40B4-BE49-F238E27FC236}">
                    <a16:creationId xmlns:a16="http://schemas.microsoft.com/office/drawing/2014/main" id="{5B7843E2-4A56-44AF-8932-E78AC73F190D}"/>
                  </a:ext>
                </a:extLst>
              </p:cNvPr>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8" name="Freeform 36">
                <a:extLst>
                  <a:ext uri="{FF2B5EF4-FFF2-40B4-BE49-F238E27FC236}">
                    <a16:creationId xmlns:a16="http://schemas.microsoft.com/office/drawing/2014/main" id="{4C70BC96-A88E-4F1B-BD94-6F465073CF00}"/>
                  </a:ext>
                </a:extLst>
              </p:cNvPr>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9" name="Freeform 37">
                <a:extLst>
                  <a:ext uri="{FF2B5EF4-FFF2-40B4-BE49-F238E27FC236}">
                    <a16:creationId xmlns:a16="http://schemas.microsoft.com/office/drawing/2014/main" id="{B9584E60-383A-4449-B61E-18B54F554DDB}"/>
                  </a:ext>
                </a:extLst>
              </p:cNvPr>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0" name="Freeform 38">
                <a:extLst>
                  <a:ext uri="{FF2B5EF4-FFF2-40B4-BE49-F238E27FC236}">
                    <a16:creationId xmlns:a16="http://schemas.microsoft.com/office/drawing/2014/main" id="{906D9A0A-9DC6-4312-8A5C-CAD9A6A18FA5}"/>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1" name="Freeform 39">
                <a:extLst>
                  <a:ext uri="{FF2B5EF4-FFF2-40B4-BE49-F238E27FC236}">
                    <a16:creationId xmlns:a16="http://schemas.microsoft.com/office/drawing/2014/main" id="{A83D1FDC-5656-4B41-A0CB-8A7935B94664}"/>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2" name="Freeform 40">
                <a:extLst>
                  <a:ext uri="{FF2B5EF4-FFF2-40B4-BE49-F238E27FC236}">
                    <a16:creationId xmlns:a16="http://schemas.microsoft.com/office/drawing/2014/main" id="{A71AF3E6-31F8-463D-A550-DF80AF59A3BC}"/>
                  </a:ext>
                </a:extLst>
              </p:cNvPr>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3" name="Freeform 41">
                <a:extLst>
                  <a:ext uri="{FF2B5EF4-FFF2-40B4-BE49-F238E27FC236}">
                    <a16:creationId xmlns:a16="http://schemas.microsoft.com/office/drawing/2014/main" id="{61750090-0615-4D1B-9CE0-A13C69A7325A}"/>
                  </a:ext>
                </a:extLst>
              </p:cNvPr>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4" name="Freeform 42">
                <a:extLst>
                  <a:ext uri="{FF2B5EF4-FFF2-40B4-BE49-F238E27FC236}">
                    <a16:creationId xmlns:a16="http://schemas.microsoft.com/office/drawing/2014/main" id="{323286D8-731D-4ADF-85BC-3C85B77067B9}"/>
                  </a:ext>
                </a:extLst>
              </p:cNvPr>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5" name="Rectangle 43">
                <a:extLst>
                  <a:ext uri="{FF2B5EF4-FFF2-40B4-BE49-F238E27FC236}">
                    <a16:creationId xmlns:a16="http://schemas.microsoft.com/office/drawing/2014/main" id="{9EB99C9C-0598-4B21-A729-465335170D91}"/>
                  </a:ext>
                </a:extLst>
              </p:cNvPr>
              <p:cNvSpPr>
                <a:spLocks noChangeArrowheads="1"/>
              </p:cNvSpPr>
              <p:nvPr/>
            </p:nvSpPr>
            <p:spPr bwMode="auto">
              <a:xfrm>
                <a:off x="2705100" y="3432176"/>
                <a:ext cx="706438" cy="569913"/>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6" name="Rectangle 44">
                <a:extLst>
                  <a:ext uri="{FF2B5EF4-FFF2-40B4-BE49-F238E27FC236}">
                    <a16:creationId xmlns:a16="http://schemas.microsoft.com/office/drawing/2014/main" id="{E7785D67-9A46-4F84-9418-4C90973123E4}"/>
                  </a:ext>
                </a:extLst>
              </p:cNvPr>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7" name="Rectangle 45">
                <a:extLst>
                  <a:ext uri="{FF2B5EF4-FFF2-40B4-BE49-F238E27FC236}">
                    <a16:creationId xmlns:a16="http://schemas.microsoft.com/office/drawing/2014/main" id="{E2F142DB-B57E-48AF-A9D8-F94698A7CB54}"/>
                  </a:ext>
                </a:extLst>
              </p:cNvPr>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8" name="Rectangle 46">
                <a:extLst>
                  <a:ext uri="{FF2B5EF4-FFF2-40B4-BE49-F238E27FC236}">
                    <a16:creationId xmlns:a16="http://schemas.microsoft.com/office/drawing/2014/main" id="{0BC80093-3793-45AB-AFB1-936CC7948636}"/>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9" name="Rectangle 47">
                <a:extLst>
                  <a:ext uri="{FF2B5EF4-FFF2-40B4-BE49-F238E27FC236}">
                    <a16:creationId xmlns:a16="http://schemas.microsoft.com/office/drawing/2014/main" id="{6B016AD9-A56C-4384-B2B3-071A64BC1A46}"/>
                  </a:ext>
                </a:extLst>
              </p:cNvPr>
              <p:cNvSpPr>
                <a:spLocks noChangeArrowheads="1"/>
              </p:cNvSpPr>
              <p:nvPr/>
            </p:nvSpPr>
            <p:spPr bwMode="auto">
              <a:xfrm>
                <a:off x="2762250" y="3492501"/>
                <a:ext cx="592138" cy="4524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0" name="Rectangle 48">
                <a:extLst>
                  <a:ext uri="{FF2B5EF4-FFF2-40B4-BE49-F238E27FC236}">
                    <a16:creationId xmlns:a16="http://schemas.microsoft.com/office/drawing/2014/main" id="{BA91CE26-DF53-4C94-8064-12DE280B26C3}"/>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1" name="Freeform 49">
                <a:extLst>
                  <a:ext uri="{FF2B5EF4-FFF2-40B4-BE49-F238E27FC236}">
                    <a16:creationId xmlns:a16="http://schemas.microsoft.com/office/drawing/2014/main" id="{58442896-8E58-4802-96C0-86E396ABA36E}"/>
                  </a:ext>
                </a:extLst>
              </p:cNvPr>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2" name="Freeform 50">
                <a:extLst>
                  <a:ext uri="{FF2B5EF4-FFF2-40B4-BE49-F238E27FC236}">
                    <a16:creationId xmlns:a16="http://schemas.microsoft.com/office/drawing/2014/main" id="{2F08B7F6-C098-4AAD-A812-572DF2C06851}"/>
                  </a:ext>
                </a:extLst>
              </p:cNvPr>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3" name="Freeform 51">
                <a:extLst>
                  <a:ext uri="{FF2B5EF4-FFF2-40B4-BE49-F238E27FC236}">
                    <a16:creationId xmlns:a16="http://schemas.microsoft.com/office/drawing/2014/main" id="{DE65BB20-AC53-4F9B-91C2-9A65B2846615}"/>
                  </a:ext>
                </a:extLst>
              </p:cNvPr>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237" name="Group 236">
              <a:extLst>
                <a:ext uri="{FF2B5EF4-FFF2-40B4-BE49-F238E27FC236}">
                  <a16:creationId xmlns:a16="http://schemas.microsoft.com/office/drawing/2014/main" id="{7A0B2BA9-ECE1-46EF-AD24-297C128A181A}"/>
                </a:ext>
              </a:extLst>
            </p:cNvPr>
            <p:cNvGrpSpPr/>
            <p:nvPr/>
          </p:nvGrpSpPr>
          <p:grpSpPr>
            <a:xfrm>
              <a:off x="7424197" y="3257326"/>
              <a:ext cx="398411" cy="146292"/>
              <a:chOff x="9637192" y="3218922"/>
              <a:chExt cx="398411" cy="146292"/>
            </a:xfrm>
          </p:grpSpPr>
          <p:sp>
            <p:nvSpPr>
              <p:cNvPr id="235" name="Freeform 11">
                <a:extLst>
                  <a:ext uri="{FF2B5EF4-FFF2-40B4-BE49-F238E27FC236}">
                    <a16:creationId xmlns:a16="http://schemas.microsoft.com/office/drawing/2014/main" id="{E8088D86-79D6-4CD8-9C5D-1F7281F9FB75}"/>
                  </a:ext>
                </a:extLst>
              </p:cNvPr>
              <p:cNvSpPr>
                <a:spLocks noEditPoints="1"/>
              </p:cNvSpPr>
              <p:nvPr/>
            </p:nvSpPr>
            <p:spPr bwMode="auto">
              <a:xfrm>
                <a:off x="9637192" y="3278061"/>
                <a:ext cx="291027" cy="28013"/>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6" name="Freeform 12">
                <a:extLst>
                  <a:ext uri="{FF2B5EF4-FFF2-40B4-BE49-F238E27FC236}">
                    <a16:creationId xmlns:a16="http://schemas.microsoft.com/office/drawing/2014/main" id="{486AA7DB-CDAB-4252-8DC2-FB1937F18236}"/>
                  </a:ext>
                </a:extLst>
              </p:cNvPr>
              <p:cNvSpPr>
                <a:spLocks/>
              </p:cNvSpPr>
              <p:nvPr/>
            </p:nvSpPr>
            <p:spPr bwMode="auto">
              <a:xfrm>
                <a:off x="9906430" y="3218922"/>
                <a:ext cx="129173" cy="146292"/>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3319122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p:txBody>
          <a:bodyPr/>
          <a:lstStyle/>
          <a:p>
            <a:r>
              <a:rPr lang="en-US" dirty="0"/>
              <a:t>Singing in the Rain …</a:t>
            </a:r>
          </a:p>
        </p:txBody>
      </p:sp>
      <p:sp>
        <p:nvSpPr>
          <p:cNvPr id="3" name="Title 1">
            <a:extLst>
              <a:ext uri="{FF2B5EF4-FFF2-40B4-BE49-F238E27FC236}">
                <a16:creationId xmlns:a16="http://schemas.microsoft.com/office/drawing/2014/main" id="{8210C303-E115-4134-8426-49CF0C4546D9}"/>
              </a:ext>
            </a:extLst>
          </p:cNvPr>
          <p:cNvSpPr txBox="1">
            <a:spLocks/>
          </p:cNvSpPr>
          <p:nvPr/>
        </p:nvSpPr>
        <p:spPr>
          <a:xfrm>
            <a:off x="1813455" y="3760363"/>
            <a:ext cx="10010687" cy="517065"/>
          </a:xfrm>
          <a:prstGeom prst="rect">
            <a:avLst/>
          </a:prstGeom>
          <a:noFill/>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6000" b="0" kern="1200" cap="none" spc="-98"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sz="2400" b="1" dirty="0"/>
              <a:t>… ADDING COMPUTE WITH AZURE FUNCTIONS</a:t>
            </a:r>
          </a:p>
        </p:txBody>
      </p:sp>
    </p:spTree>
    <p:extLst>
      <p:ext uri="{BB962C8B-B14F-4D97-AF65-F5344CB8AC3E}">
        <p14:creationId xmlns:p14="http://schemas.microsoft.com/office/powerpoint/2010/main" val="32863758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5C1E83-89D5-4879-B382-A88FAB9DFBB3}"/>
              </a:ext>
            </a:extLst>
          </p:cNvPr>
          <p:cNvPicPr>
            <a:picLocks noChangeAspect="1"/>
          </p:cNvPicPr>
          <p:nvPr/>
        </p:nvPicPr>
        <p:blipFill>
          <a:blip r:embed="rId2"/>
          <a:stretch>
            <a:fillRect/>
          </a:stretch>
        </p:blipFill>
        <p:spPr>
          <a:xfrm>
            <a:off x="4621937" y="1954937"/>
            <a:ext cx="2948126" cy="2948126"/>
          </a:xfrm>
          <a:prstGeom prst="rect">
            <a:avLst/>
          </a:prstGeom>
        </p:spPr>
      </p:pic>
    </p:spTree>
    <p:extLst>
      <p:ext uri="{BB962C8B-B14F-4D97-AF65-F5344CB8AC3E}">
        <p14:creationId xmlns:p14="http://schemas.microsoft.com/office/powerpoint/2010/main" val="58594047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51C43"/>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760434B-1360-D340-A6A4-3BC5E3094C02}"/>
              </a:ext>
            </a:extLst>
          </p:cNvPr>
          <p:cNvGrpSpPr/>
          <p:nvPr/>
        </p:nvGrpSpPr>
        <p:grpSpPr>
          <a:xfrm>
            <a:off x="441199" y="2560320"/>
            <a:ext cx="11312486" cy="2621191"/>
            <a:chOff x="441199" y="2129421"/>
            <a:chExt cx="11312486" cy="2621191"/>
          </a:xfrm>
        </p:grpSpPr>
        <p:sp>
          <p:nvSpPr>
            <p:cNvPr id="9" name="Rectangle 8">
              <a:extLst>
                <a:ext uri="{FF2B5EF4-FFF2-40B4-BE49-F238E27FC236}">
                  <a16:creationId xmlns:a16="http://schemas.microsoft.com/office/drawing/2014/main" id="{1C47FC4C-AB15-BC4A-A0FB-FDA7B99B6154}"/>
                </a:ext>
              </a:extLst>
            </p:cNvPr>
            <p:cNvSpPr/>
            <p:nvPr/>
          </p:nvSpPr>
          <p:spPr>
            <a:xfrm>
              <a:off x="8022933" y="2677261"/>
              <a:ext cx="3730752" cy="1343523"/>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C4668DA-D1B7-D84B-B986-50048017EF9A}"/>
                </a:ext>
              </a:extLst>
            </p:cNvPr>
            <p:cNvSpPr/>
            <p:nvPr/>
          </p:nvSpPr>
          <p:spPr>
            <a:xfrm>
              <a:off x="2945676" y="2838900"/>
              <a:ext cx="4957393" cy="1343523"/>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FB71738-8BC6-BA4B-8136-BE185F5EEF74}"/>
                </a:ext>
              </a:extLst>
            </p:cNvPr>
            <p:cNvSpPr/>
            <p:nvPr/>
          </p:nvSpPr>
          <p:spPr>
            <a:xfrm>
              <a:off x="442127" y="2677261"/>
              <a:ext cx="7461504" cy="1343523"/>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37BB7C7-F59C-5B40-8129-0640002137C2}"/>
                </a:ext>
              </a:extLst>
            </p:cNvPr>
            <p:cNvPicPr>
              <a:picLocks noChangeAspect="1"/>
            </p:cNvPicPr>
            <p:nvPr/>
          </p:nvPicPr>
          <p:blipFill>
            <a:blip r:embed="rId3"/>
            <a:stretch>
              <a:fillRect/>
            </a:stretch>
          </p:blipFill>
          <p:spPr>
            <a:xfrm>
              <a:off x="6679313" y="2998717"/>
              <a:ext cx="1280158" cy="880749"/>
            </a:xfrm>
            <a:prstGeom prst="rect">
              <a:avLst/>
            </a:prstGeom>
          </p:spPr>
        </p:pic>
        <p:pic>
          <p:nvPicPr>
            <p:cNvPr id="13" name="Picture 12">
              <a:extLst>
                <a:ext uri="{FF2B5EF4-FFF2-40B4-BE49-F238E27FC236}">
                  <a16:creationId xmlns:a16="http://schemas.microsoft.com/office/drawing/2014/main" id="{3637B313-CF30-2047-A91A-E6E7794FBCBF}"/>
                </a:ext>
              </a:extLst>
            </p:cNvPr>
            <p:cNvPicPr>
              <a:picLocks noChangeAspect="1"/>
            </p:cNvPicPr>
            <p:nvPr/>
          </p:nvPicPr>
          <p:blipFill>
            <a:blip r:embed="rId4"/>
            <a:stretch>
              <a:fillRect/>
            </a:stretch>
          </p:blipFill>
          <p:spPr>
            <a:xfrm>
              <a:off x="7902704" y="2998717"/>
              <a:ext cx="1280158" cy="880749"/>
            </a:xfrm>
            <a:prstGeom prst="rect">
              <a:avLst/>
            </a:prstGeom>
          </p:spPr>
        </p:pic>
        <p:pic>
          <p:nvPicPr>
            <p:cNvPr id="14" name="Picture 13">
              <a:extLst>
                <a:ext uri="{FF2B5EF4-FFF2-40B4-BE49-F238E27FC236}">
                  <a16:creationId xmlns:a16="http://schemas.microsoft.com/office/drawing/2014/main" id="{A075D961-2467-C446-B276-E7640CD3B6D2}"/>
                </a:ext>
              </a:extLst>
            </p:cNvPr>
            <p:cNvPicPr>
              <a:picLocks noChangeAspect="1"/>
            </p:cNvPicPr>
            <p:nvPr/>
          </p:nvPicPr>
          <p:blipFill>
            <a:blip r:embed="rId5"/>
            <a:stretch>
              <a:fillRect/>
            </a:stretch>
          </p:blipFill>
          <p:spPr>
            <a:xfrm>
              <a:off x="562358" y="2998717"/>
              <a:ext cx="1280158" cy="880749"/>
            </a:xfrm>
            <a:prstGeom prst="rect">
              <a:avLst/>
            </a:prstGeom>
          </p:spPr>
        </p:pic>
        <p:pic>
          <p:nvPicPr>
            <p:cNvPr id="15" name="Picture 14">
              <a:extLst>
                <a:ext uri="{FF2B5EF4-FFF2-40B4-BE49-F238E27FC236}">
                  <a16:creationId xmlns:a16="http://schemas.microsoft.com/office/drawing/2014/main" id="{9FAA5F06-617A-EC4D-B997-D9920D54AB85}"/>
                </a:ext>
              </a:extLst>
            </p:cNvPr>
            <p:cNvPicPr>
              <a:picLocks noChangeAspect="1"/>
            </p:cNvPicPr>
            <p:nvPr/>
          </p:nvPicPr>
          <p:blipFill>
            <a:blip r:embed="rId6"/>
            <a:stretch>
              <a:fillRect/>
            </a:stretch>
          </p:blipFill>
          <p:spPr>
            <a:xfrm>
              <a:off x="4232531" y="2998717"/>
              <a:ext cx="1280158" cy="880749"/>
            </a:xfrm>
            <a:prstGeom prst="rect">
              <a:avLst/>
            </a:prstGeom>
          </p:spPr>
        </p:pic>
        <p:pic>
          <p:nvPicPr>
            <p:cNvPr id="16" name="Picture 15">
              <a:extLst>
                <a:ext uri="{FF2B5EF4-FFF2-40B4-BE49-F238E27FC236}">
                  <a16:creationId xmlns:a16="http://schemas.microsoft.com/office/drawing/2014/main" id="{96C78656-9A31-8D41-82D6-18B7406A5262}"/>
                </a:ext>
              </a:extLst>
            </p:cNvPr>
            <p:cNvPicPr>
              <a:picLocks noChangeAspect="1"/>
            </p:cNvPicPr>
            <p:nvPr/>
          </p:nvPicPr>
          <p:blipFill>
            <a:blip r:embed="rId7"/>
            <a:stretch>
              <a:fillRect/>
            </a:stretch>
          </p:blipFill>
          <p:spPr>
            <a:xfrm>
              <a:off x="5455922" y="2998717"/>
              <a:ext cx="1280158" cy="880749"/>
            </a:xfrm>
            <a:prstGeom prst="rect">
              <a:avLst/>
            </a:prstGeom>
          </p:spPr>
        </p:pic>
        <p:pic>
          <p:nvPicPr>
            <p:cNvPr id="17" name="Picture 16">
              <a:extLst>
                <a:ext uri="{FF2B5EF4-FFF2-40B4-BE49-F238E27FC236}">
                  <a16:creationId xmlns:a16="http://schemas.microsoft.com/office/drawing/2014/main" id="{3C88E855-5E95-B74C-AC9B-0CC0C14C6CCC}"/>
                </a:ext>
              </a:extLst>
            </p:cNvPr>
            <p:cNvPicPr>
              <a:picLocks noChangeAspect="1"/>
            </p:cNvPicPr>
            <p:nvPr/>
          </p:nvPicPr>
          <p:blipFill>
            <a:blip r:embed="rId8"/>
            <a:stretch>
              <a:fillRect/>
            </a:stretch>
          </p:blipFill>
          <p:spPr>
            <a:xfrm>
              <a:off x="9126095" y="2998717"/>
              <a:ext cx="1280158" cy="880749"/>
            </a:xfrm>
            <a:prstGeom prst="rect">
              <a:avLst/>
            </a:prstGeom>
          </p:spPr>
        </p:pic>
        <p:pic>
          <p:nvPicPr>
            <p:cNvPr id="18" name="Picture 17">
              <a:extLst>
                <a:ext uri="{FF2B5EF4-FFF2-40B4-BE49-F238E27FC236}">
                  <a16:creationId xmlns:a16="http://schemas.microsoft.com/office/drawing/2014/main" id="{779917AF-DAF3-C240-823C-5E04B6772351}"/>
                </a:ext>
              </a:extLst>
            </p:cNvPr>
            <p:cNvPicPr>
              <a:picLocks noChangeAspect="1"/>
            </p:cNvPicPr>
            <p:nvPr/>
          </p:nvPicPr>
          <p:blipFill>
            <a:blip r:embed="rId9"/>
            <a:stretch>
              <a:fillRect/>
            </a:stretch>
          </p:blipFill>
          <p:spPr>
            <a:xfrm>
              <a:off x="3009140" y="2998717"/>
              <a:ext cx="1280158" cy="880749"/>
            </a:xfrm>
            <a:prstGeom prst="rect">
              <a:avLst/>
            </a:prstGeom>
          </p:spPr>
        </p:pic>
        <p:pic>
          <p:nvPicPr>
            <p:cNvPr id="19" name="Picture 18">
              <a:extLst>
                <a:ext uri="{FF2B5EF4-FFF2-40B4-BE49-F238E27FC236}">
                  <a16:creationId xmlns:a16="http://schemas.microsoft.com/office/drawing/2014/main" id="{661B97C1-D049-E645-AD2C-1C1775DF0C80}"/>
                </a:ext>
              </a:extLst>
            </p:cNvPr>
            <p:cNvPicPr>
              <a:picLocks noChangeAspect="1"/>
            </p:cNvPicPr>
            <p:nvPr/>
          </p:nvPicPr>
          <p:blipFill>
            <a:blip r:embed="rId10"/>
            <a:stretch>
              <a:fillRect/>
            </a:stretch>
          </p:blipFill>
          <p:spPr>
            <a:xfrm>
              <a:off x="10349484" y="2998717"/>
              <a:ext cx="1280158" cy="880749"/>
            </a:xfrm>
            <a:prstGeom prst="rect">
              <a:avLst/>
            </a:prstGeom>
          </p:spPr>
        </p:pic>
        <p:pic>
          <p:nvPicPr>
            <p:cNvPr id="20" name="Picture 19">
              <a:extLst>
                <a:ext uri="{FF2B5EF4-FFF2-40B4-BE49-F238E27FC236}">
                  <a16:creationId xmlns:a16="http://schemas.microsoft.com/office/drawing/2014/main" id="{464B467F-F872-C241-9A61-6481B08BF649}"/>
                </a:ext>
              </a:extLst>
            </p:cNvPr>
            <p:cNvPicPr>
              <a:picLocks noChangeAspect="1"/>
            </p:cNvPicPr>
            <p:nvPr/>
          </p:nvPicPr>
          <p:blipFill>
            <a:blip r:embed="rId11"/>
            <a:stretch>
              <a:fillRect/>
            </a:stretch>
          </p:blipFill>
          <p:spPr>
            <a:xfrm>
              <a:off x="1785749" y="2998717"/>
              <a:ext cx="1280158" cy="880749"/>
            </a:xfrm>
            <a:prstGeom prst="rect">
              <a:avLst/>
            </a:prstGeom>
          </p:spPr>
        </p:pic>
        <p:sp>
          <p:nvSpPr>
            <p:cNvPr id="21" name="Rectangle 45">
              <a:extLst>
                <a:ext uri="{FF2B5EF4-FFF2-40B4-BE49-F238E27FC236}">
                  <a16:creationId xmlns:a16="http://schemas.microsoft.com/office/drawing/2014/main" id="{BC203A30-0701-EC47-A746-1BD4559FF6DC}"/>
                </a:ext>
              </a:extLst>
            </p:cNvPr>
            <p:cNvSpPr/>
            <p:nvPr/>
          </p:nvSpPr>
          <p:spPr>
            <a:xfrm>
              <a:off x="441199" y="2477776"/>
              <a:ext cx="7461504" cy="91440"/>
            </a:xfrm>
            <a:custGeom>
              <a:avLst/>
              <a:gdLst>
                <a:gd name="connsiteX0" fmla="*/ 0 w 7461504"/>
                <a:gd name="connsiteY0" fmla="*/ 0 h 117081"/>
                <a:gd name="connsiteX1" fmla="*/ 7461504 w 7461504"/>
                <a:gd name="connsiteY1" fmla="*/ 0 h 117081"/>
                <a:gd name="connsiteX2" fmla="*/ 7461504 w 7461504"/>
                <a:gd name="connsiteY2" fmla="*/ 117081 h 117081"/>
                <a:gd name="connsiteX3" fmla="*/ 0 w 7461504"/>
                <a:gd name="connsiteY3" fmla="*/ 117081 h 117081"/>
                <a:gd name="connsiteX4" fmla="*/ 0 w 7461504"/>
                <a:gd name="connsiteY4" fmla="*/ 0 h 117081"/>
                <a:gd name="connsiteX0" fmla="*/ 0 w 7461504"/>
                <a:gd name="connsiteY0" fmla="*/ 117081 h 208521"/>
                <a:gd name="connsiteX1" fmla="*/ 0 w 7461504"/>
                <a:gd name="connsiteY1" fmla="*/ 0 h 208521"/>
                <a:gd name="connsiteX2" fmla="*/ 7461504 w 7461504"/>
                <a:gd name="connsiteY2" fmla="*/ 0 h 208521"/>
                <a:gd name="connsiteX3" fmla="*/ 7461504 w 7461504"/>
                <a:gd name="connsiteY3" fmla="*/ 117081 h 208521"/>
                <a:gd name="connsiteX4" fmla="*/ 91440 w 7461504"/>
                <a:gd name="connsiteY4" fmla="*/ 208521 h 208521"/>
                <a:gd name="connsiteX0" fmla="*/ 0 w 7461504"/>
                <a:gd name="connsiteY0" fmla="*/ 117081 h 117081"/>
                <a:gd name="connsiteX1" fmla="*/ 0 w 7461504"/>
                <a:gd name="connsiteY1" fmla="*/ 0 h 117081"/>
                <a:gd name="connsiteX2" fmla="*/ 7461504 w 7461504"/>
                <a:gd name="connsiteY2" fmla="*/ 0 h 117081"/>
                <a:gd name="connsiteX3" fmla="*/ 7461504 w 7461504"/>
                <a:gd name="connsiteY3" fmla="*/ 117081 h 117081"/>
              </a:gdLst>
              <a:ahLst/>
              <a:cxnLst>
                <a:cxn ang="0">
                  <a:pos x="connsiteX0" y="connsiteY0"/>
                </a:cxn>
                <a:cxn ang="0">
                  <a:pos x="connsiteX1" y="connsiteY1"/>
                </a:cxn>
                <a:cxn ang="0">
                  <a:pos x="connsiteX2" y="connsiteY2"/>
                </a:cxn>
                <a:cxn ang="0">
                  <a:pos x="connsiteX3" y="connsiteY3"/>
                </a:cxn>
              </a:cxnLst>
              <a:rect l="l" t="t" r="r" b="b"/>
              <a:pathLst>
                <a:path w="7461504" h="117081">
                  <a:moveTo>
                    <a:pt x="0" y="117081"/>
                  </a:moveTo>
                  <a:lnTo>
                    <a:pt x="0" y="0"/>
                  </a:lnTo>
                  <a:lnTo>
                    <a:pt x="7461504" y="0"/>
                  </a:lnTo>
                  <a:lnTo>
                    <a:pt x="7461504" y="117081"/>
                  </a:lnTo>
                </a:path>
              </a:pathLst>
            </a:custGeom>
            <a:noFill/>
            <a:ln w="190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45">
              <a:extLst>
                <a:ext uri="{FF2B5EF4-FFF2-40B4-BE49-F238E27FC236}">
                  <a16:creationId xmlns:a16="http://schemas.microsoft.com/office/drawing/2014/main" id="{0C44559D-F8AD-DF42-A59A-B33C30FCD558}"/>
                </a:ext>
              </a:extLst>
            </p:cNvPr>
            <p:cNvSpPr/>
            <p:nvPr/>
          </p:nvSpPr>
          <p:spPr>
            <a:xfrm>
              <a:off x="8022933" y="2477776"/>
              <a:ext cx="3730752" cy="91440"/>
            </a:xfrm>
            <a:custGeom>
              <a:avLst/>
              <a:gdLst>
                <a:gd name="connsiteX0" fmla="*/ 0 w 7461504"/>
                <a:gd name="connsiteY0" fmla="*/ 0 h 117081"/>
                <a:gd name="connsiteX1" fmla="*/ 7461504 w 7461504"/>
                <a:gd name="connsiteY1" fmla="*/ 0 h 117081"/>
                <a:gd name="connsiteX2" fmla="*/ 7461504 w 7461504"/>
                <a:gd name="connsiteY2" fmla="*/ 117081 h 117081"/>
                <a:gd name="connsiteX3" fmla="*/ 0 w 7461504"/>
                <a:gd name="connsiteY3" fmla="*/ 117081 h 117081"/>
                <a:gd name="connsiteX4" fmla="*/ 0 w 7461504"/>
                <a:gd name="connsiteY4" fmla="*/ 0 h 117081"/>
                <a:gd name="connsiteX0" fmla="*/ 0 w 7461504"/>
                <a:gd name="connsiteY0" fmla="*/ 117081 h 208521"/>
                <a:gd name="connsiteX1" fmla="*/ 0 w 7461504"/>
                <a:gd name="connsiteY1" fmla="*/ 0 h 208521"/>
                <a:gd name="connsiteX2" fmla="*/ 7461504 w 7461504"/>
                <a:gd name="connsiteY2" fmla="*/ 0 h 208521"/>
                <a:gd name="connsiteX3" fmla="*/ 7461504 w 7461504"/>
                <a:gd name="connsiteY3" fmla="*/ 117081 h 208521"/>
                <a:gd name="connsiteX4" fmla="*/ 91440 w 7461504"/>
                <a:gd name="connsiteY4" fmla="*/ 208521 h 208521"/>
                <a:gd name="connsiteX0" fmla="*/ 0 w 7461504"/>
                <a:gd name="connsiteY0" fmla="*/ 117081 h 117081"/>
                <a:gd name="connsiteX1" fmla="*/ 0 w 7461504"/>
                <a:gd name="connsiteY1" fmla="*/ 0 h 117081"/>
                <a:gd name="connsiteX2" fmla="*/ 7461504 w 7461504"/>
                <a:gd name="connsiteY2" fmla="*/ 0 h 117081"/>
                <a:gd name="connsiteX3" fmla="*/ 7461504 w 7461504"/>
                <a:gd name="connsiteY3" fmla="*/ 117081 h 117081"/>
              </a:gdLst>
              <a:ahLst/>
              <a:cxnLst>
                <a:cxn ang="0">
                  <a:pos x="connsiteX0" y="connsiteY0"/>
                </a:cxn>
                <a:cxn ang="0">
                  <a:pos x="connsiteX1" y="connsiteY1"/>
                </a:cxn>
                <a:cxn ang="0">
                  <a:pos x="connsiteX2" y="connsiteY2"/>
                </a:cxn>
                <a:cxn ang="0">
                  <a:pos x="connsiteX3" y="connsiteY3"/>
                </a:cxn>
              </a:cxnLst>
              <a:rect l="l" t="t" r="r" b="b"/>
              <a:pathLst>
                <a:path w="7461504" h="117081">
                  <a:moveTo>
                    <a:pt x="0" y="117081"/>
                  </a:moveTo>
                  <a:lnTo>
                    <a:pt x="0" y="0"/>
                  </a:lnTo>
                  <a:lnTo>
                    <a:pt x="7461504" y="0"/>
                  </a:lnTo>
                  <a:lnTo>
                    <a:pt x="7461504" y="117081"/>
                  </a:lnTo>
                </a:path>
              </a:pathLst>
            </a:custGeom>
            <a:noFill/>
            <a:ln w="190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45">
              <a:extLst>
                <a:ext uri="{FF2B5EF4-FFF2-40B4-BE49-F238E27FC236}">
                  <a16:creationId xmlns:a16="http://schemas.microsoft.com/office/drawing/2014/main" id="{37C83A13-A03B-DC4F-A819-9B73190527DE}"/>
                </a:ext>
              </a:extLst>
            </p:cNvPr>
            <p:cNvSpPr/>
            <p:nvPr/>
          </p:nvSpPr>
          <p:spPr>
            <a:xfrm rot="10800000">
              <a:off x="2945677" y="4308966"/>
              <a:ext cx="4957391" cy="70654"/>
            </a:xfrm>
            <a:custGeom>
              <a:avLst/>
              <a:gdLst>
                <a:gd name="connsiteX0" fmla="*/ 0 w 7461504"/>
                <a:gd name="connsiteY0" fmla="*/ 0 h 117081"/>
                <a:gd name="connsiteX1" fmla="*/ 7461504 w 7461504"/>
                <a:gd name="connsiteY1" fmla="*/ 0 h 117081"/>
                <a:gd name="connsiteX2" fmla="*/ 7461504 w 7461504"/>
                <a:gd name="connsiteY2" fmla="*/ 117081 h 117081"/>
                <a:gd name="connsiteX3" fmla="*/ 0 w 7461504"/>
                <a:gd name="connsiteY3" fmla="*/ 117081 h 117081"/>
                <a:gd name="connsiteX4" fmla="*/ 0 w 7461504"/>
                <a:gd name="connsiteY4" fmla="*/ 0 h 117081"/>
                <a:gd name="connsiteX0" fmla="*/ 0 w 7461504"/>
                <a:gd name="connsiteY0" fmla="*/ 117081 h 208521"/>
                <a:gd name="connsiteX1" fmla="*/ 0 w 7461504"/>
                <a:gd name="connsiteY1" fmla="*/ 0 h 208521"/>
                <a:gd name="connsiteX2" fmla="*/ 7461504 w 7461504"/>
                <a:gd name="connsiteY2" fmla="*/ 0 h 208521"/>
                <a:gd name="connsiteX3" fmla="*/ 7461504 w 7461504"/>
                <a:gd name="connsiteY3" fmla="*/ 117081 h 208521"/>
                <a:gd name="connsiteX4" fmla="*/ 91440 w 7461504"/>
                <a:gd name="connsiteY4" fmla="*/ 208521 h 208521"/>
                <a:gd name="connsiteX0" fmla="*/ 0 w 7461504"/>
                <a:gd name="connsiteY0" fmla="*/ 117081 h 117081"/>
                <a:gd name="connsiteX1" fmla="*/ 0 w 7461504"/>
                <a:gd name="connsiteY1" fmla="*/ 0 h 117081"/>
                <a:gd name="connsiteX2" fmla="*/ 7461504 w 7461504"/>
                <a:gd name="connsiteY2" fmla="*/ 0 h 117081"/>
                <a:gd name="connsiteX3" fmla="*/ 7461504 w 7461504"/>
                <a:gd name="connsiteY3" fmla="*/ 117081 h 117081"/>
              </a:gdLst>
              <a:ahLst/>
              <a:cxnLst>
                <a:cxn ang="0">
                  <a:pos x="connsiteX0" y="connsiteY0"/>
                </a:cxn>
                <a:cxn ang="0">
                  <a:pos x="connsiteX1" y="connsiteY1"/>
                </a:cxn>
                <a:cxn ang="0">
                  <a:pos x="connsiteX2" y="connsiteY2"/>
                </a:cxn>
                <a:cxn ang="0">
                  <a:pos x="connsiteX3" y="connsiteY3"/>
                </a:cxn>
              </a:cxnLst>
              <a:rect l="l" t="t" r="r" b="b"/>
              <a:pathLst>
                <a:path w="7461504" h="117081">
                  <a:moveTo>
                    <a:pt x="0" y="117081"/>
                  </a:moveTo>
                  <a:lnTo>
                    <a:pt x="0" y="0"/>
                  </a:lnTo>
                  <a:lnTo>
                    <a:pt x="7461504" y="0"/>
                  </a:lnTo>
                  <a:lnTo>
                    <a:pt x="7461504" y="117081"/>
                  </a:lnTo>
                </a:path>
              </a:pathLst>
            </a:custGeom>
            <a:noFill/>
            <a:ln w="190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0B160355-30D1-BA47-8885-8FA9A0F79E82}"/>
                </a:ext>
              </a:extLst>
            </p:cNvPr>
            <p:cNvPicPr>
              <a:picLocks noChangeAspect="1"/>
            </p:cNvPicPr>
            <p:nvPr/>
          </p:nvPicPr>
          <p:blipFill>
            <a:blip r:embed="rId12"/>
            <a:stretch>
              <a:fillRect/>
            </a:stretch>
          </p:blipFill>
          <p:spPr>
            <a:xfrm>
              <a:off x="5060942" y="4516932"/>
              <a:ext cx="847090" cy="233680"/>
            </a:xfrm>
            <a:prstGeom prst="rect">
              <a:avLst/>
            </a:prstGeom>
          </p:spPr>
        </p:pic>
        <p:pic>
          <p:nvPicPr>
            <p:cNvPr id="25" name="Picture 24">
              <a:extLst>
                <a:ext uri="{FF2B5EF4-FFF2-40B4-BE49-F238E27FC236}">
                  <a16:creationId xmlns:a16="http://schemas.microsoft.com/office/drawing/2014/main" id="{4237707C-4C65-6843-AC6B-1CF2390CCDF9}"/>
                </a:ext>
              </a:extLst>
            </p:cNvPr>
            <p:cNvPicPr>
              <a:picLocks noChangeAspect="1"/>
            </p:cNvPicPr>
            <p:nvPr/>
          </p:nvPicPr>
          <p:blipFill>
            <a:blip r:embed="rId13"/>
            <a:stretch>
              <a:fillRect/>
            </a:stretch>
          </p:blipFill>
          <p:spPr>
            <a:xfrm>
              <a:off x="3748406" y="2129421"/>
              <a:ext cx="847090" cy="233680"/>
            </a:xfrm>
            <a:prstGeom prst="rect">
              <a:avLst/>
            </a:prstGeom>
          </p:spPr>
        </p:pic>
        <p:pic>
          <p:nvPicPr>
            <p:cNvPr id="26" name="Picture 25">
              <a:extLst>
                <a:ext uri="{FF2B5EF4-FFF2-40B4-BE49-F238E27FC236}">
                  <a16:creationId xmlns:a16="http://schemas.microsoft.com/office/drawing/2014/main" id="{61FF43D0-EF2A-D749-8D90-B4D43E9D59AA}"/>
                </a:ext>
              </a:extLst>
            </p:cNvPr>
            <p:cNvPicPr>
              <a:picLocks noChangeAspect="1"/>
            </p:cNvPicPr>
            <p:nvPr/>
          </p:nvPicPr>
          <p:blipFill>
            <a:blip r:embed="rId14"/>
            <a:stretch>
              <a:fillRect/>
            </a:stretch>
          </p:blipFill>
          <p:spPr>
            <a:xfrm>
              <a:off x="9515882" y="2129421"/>
              <a:ext cx="744855" cy="189865"/>
            </a:xfrm>
            <a:prstGeom prst="rect">
              <a:avLst/>
            </a:prstGeom>
          </p:spPr>
        </p:pic>
      </p:grpSp>
      <p:sp>
        <p:nvSpPr>
          <p:cNvPr id="27" name="Rectangle 26">
            <a:extLst>
              <a:ext uri="{FF2B5EF4-FFF2-40B4-BE49-F238E27FC236}">
                <a16:creationId xmlns:a16="http://schemas.microsoft.com/office/drawing/2014/main" id="{C0DAAC63-DC54-6D46-883E-A0D5032FD287}"/>
              </a:ext>
            </a:extLst>
          </p:cNvPr>
          <p:cNvSpPr/>
          <p:nvPr/>
        </p:nvSpPr>
        <p:spPr>
          <a:xfrm>
            <a:off x="-827903" y="0"/>
            <a:ext cx="827903" cy="827903"/>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99656C74-09AF-AC46-B59B-0CBB39B9B692}"/>
              </a:ext>
            </a:extLst>
          </p:cNvPr>
          <p:cNvPicPr>
            <a:picLocks noChangeAspect="1"/>
          </p:cNvPicPr>
          <p:nvPr/>
        </p:nvPicPr>
        <p:blipFill>
          <a:blip r:embed="rId15"/>
          <a:stretch>
            <a:fillRect/>
          </a:stretch>
        </p:blipFill>
        <p:spPr>
          <a:xfrm>
            <a:off x="4953000" y="824937"/>
            <a:ext cx="2286000" cy="633876"/>
          </a:xfrm>
          <a:prstGeom prst="rect">
            <a:avLst/>
          </a:prstGeom>
        </p:spPr>
      </p:pic>
    </p:spTree>
    <p:extLst>
      <p:ext uri="{BB962C8B-B14F-4D97-AF65-F5344CB8AC3E}">
        <p14:creationId xmlns:p14="http://schemas.microsoft.com/office/powerpoint/2010/main" val="1101835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51C43"/>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4668DA-D1B7-D84B-B986-50048017EF9A}"/>
              </a:ext>
            </a:extLst>
          </p:cNvPr>
          <p:cNvSpPr/>
          <p:nvPr/>
        </p:nvSpPr>
        <p:spPr>
          <a:xfrm>
            <a:off x="1785733" y="3269799"/>
            <a:ext cx="6117336" cy="1343523"/>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FB71738-8BC6-BA4B-8136-BE185F5EEF74}"/>
              </a:ext>
            </a:extLst>
          </p:cNvPr>
          <p:cNvSpPr/>
          <p:nvPr/>
        </p:nvSpPr>
        <p:spPr>
          <a:xfrm>
            <a:off x="442127" y="3108160"/>
            <a:ext cx="7461504" cy="1343523"/>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37BB7C7-F59C-5B40-8129-0640002137C2}"/>
              </a:ext>
            </a:extLst>
          </p:cNvPr>
          <p:cNvPicPr>
            <a:picLocks noChangeAspect="1"/>
          </p:cNvPicPr>
          <p:nvPr/>
        </p:nvPicPr>
        <p:blipFill>
          <a:blip r:embed="rId3"/>
          <a:stretch>
            <a:fillRect/>
          </a:stretch>
        </p:blipFill>
        <p:spPr>
          <a:xfrm>
            <a:off x="6679313" y="3429616"/>
            <a:ext cx="1280158" cy="880749"/>
          </a:xfrm>
          <a:prstGeom prst="rect">
            <a:avLst/>
          </a:prstGeom>
        </p:spPr>
      </p:pic>
      <p:pic>
        <p:nvPicPr>
          <p:cNvPr id="14" name="Picture 13">
            <a:extLst>
              <a:ext uri="{FF2B5EF4-FFF2-40B4-BE49-F238E27FC236}">
                <a16:creationId xmlns:a16="http://schemas.microsoft.com/office/drawing/2014/main" id="{A075D961-2467-C446-B276-E7640CD3B6D2}"/>
              </a:ext>
            </a:extLst>
          </p:cNvPr>
          <p:cNvPicPr>
            <a:picLocks noChangeAspect="1"/>
          </p:cNvPicPr>
          <p:nvPr/>
        </p:nvPicPr>
        <p:blipFill>
          <a:blip r:embed="rId4"/>
          <a:stretch>
            <a:fillRect/>
          </a:stretch>
        </p:blipFill>
        <p:spPr>
          <a:xfrm>
            <a:off x="562358" y="3429616"/>
            <a:ext cx="1280158" cy="880749"/>
          </a:xfrm>
          <a:prstGeom prst="rect">
            <a:avLst/>
          </a:prstGeom>
        </p:spPr>
      </p:pic>
      <p:pic>
        <p:nvPicPr>
          <p:cNvPr id="15" name="Picture 14">
            <a:extLst>
              <a:ext uri="{FF2B5EF4-FFF2-40B4-BE49-F238E27FC236}">
                <a16:creationId xmlns:a16="http://schemas.microsoft.com/office/drawing/2014/main" id="{9FAA5F06-617A-EC4D-B997-D9920D54AB85}"/>
              </a:ext>
            </a:extLst>
          </p:cNvPr>
          <p:cNvPicPr>
            <a:picLocks noChangeAspect="1"/>
          </p:cNvPicPr>
          <p:nvPr/>
        </p:nvPicPr>
        <p:blipFill>
          <a:blip r:embed="rId5"/>
          <a:stretch>
            <a:fillRect/>
          </a:stretch>
        </p:blipFill>
        <p:spPr>
          <a:xfrm>
            <a:off x="4232531" y="3429616"/>
            <a:ext cx="1280158" cy="880749"/>
          </a:xfrm>
          <a:prstGeom prst="rect">
            <a:avLst/>
          </a:prstGeom>
        </p:spPr>
      </p:pic>
      <p:pic>
        <p:nvPicPr>
          <p:cNvPr id="16" name="Picture 15">
            <a:extLst>
              <a:ext uri="{FF2B5EF4-FFF2-40B4-BE49-F238E27FC236}">
                <a16:creationId xmlns:a16="http://schemas.microsoft.com/office/drawing/2014/main" id="{96C78656-9A31-8D41-82D6-18B7406A5262}"/>
              </a:ext>
            </a:extLst>
          </p:cNvPr>
          <p:cNvPicPr>
            <a:picLocks noChangeAspect="1"/>
          </p:cNvPicPr>
          <p:nvPr/>
        </p:nvPicPr>
        <p:blipFill>
          <a:blip r:embed="rId6"/>
          <a:stretch>
            <a:fillRect/>
          </a:stretch>
        </p:blipFill>
        <p:spPr>
          <a:xfrm>
            <a:off x="5455922" y="3429616"/>
            <a:ext cx="1280158" cy="880749"/>
          </a:xfrm>
          <a:prstGeom prst="rect">
            <a:avLst/>
          </a:prstGeom>
        </p:spPr>
      </p:pic>
      <p:pic>
        <p:nvPicPr>
          <p:cNvPr id="18" name="Picture 17">
            <a:extLst>
              <a:ext uri="{FF2B5EF4-FFF2-40B4-BE49-F238E27FC236}">
                <a16:creationId xmlns:a16="http://schemas.microsoft.com/office/drawing/2014/main" id="{779917AF-DAF3-C240-823C-5E04B6772351}"/>
              </a:ext>
            </a:extLst>
          </p:cNvPr>
          <p:cNvPicPr>
            <a:picLocks noChangeAspect="1"/>
          </p:cNvPicPr>
          <p:nvPr/>
        </p:nvPicPr>
        <p:blipFill>
          <a:blip r:embed="rId7"/>
          <a:stretch>
            <a:fillRect/>
          </a:stretch>
        </p:blipFill>
        <p:spPr>
          <a:xfrm>
            <a:off x="3009140" y="3429616"/>
            <a:ext cx="1280158" cy="880749"/>
          </a:xfrm>
          <a:prstGeom prst="rect">
            <a:avLst/>
          </a:prstGeom>
        </p:spPr>
      </p:pic>
      <p:pic>
        <p:nvPicPr>
          <p:cNvPr id="20" name="Picture 19">
            <a:extLst>
              <a:ext uri="{FF2B5EF4-FFF2-40B4-BE49-F238E27FC236}">
                <a16:creationId xmlns:a16="http://schemas.microsoft.com/office/drawing/2014/main" id="{464B467F-F872-C241-9A61-6481B08BF649}"/>
              </a:ext>
            </a:extLst>
          </p:cNvPr>
          <p:cNvPicPr>
            <a:picLocks noChangeAspect="1"/>
          </p:cNvPicPr>
          <p:nvPr/>
        </p:nvPicPr>
        <p:blipFill>
          <a:blip r:embed="rId8"/>
          <a:stretch>
            <a:fillRect/>
          </a:stretch>
        </p:blipFill>
        <p:spPr>
          <a:xfrm>
            <a:off x="1785749" y="3429616"/>
            <a:ext cx="1280158" cy="880749"/>
          </a:xfrm>
          <a:prstGeom prst="rect">
            <a:avLst/>
          </a:prstGeom>
        </p:spPr>
      </p:pic>
      <p:sp>
        <p:nvSpPr>
          <p:cNvPr id="21" name="Rectangle 45">
            <a:extLst>
              <a:ext uri="{FF2B5EF4-FFF2-40B4-BE49-F238E27FC236}">
                <a16:creationId xmlns:a16="http://schemas.microsoft.com/office/drawing/2014/main" id="{BC203A30-0701-EC47-A746-1BD4559FF6DC}"/>
              </a:ext>
            </a:extLst>
          </p:cNvPr>
          <p:cNvSpPr/>
          <p:nvPr/>
        </p:nvSpPr>
        <p:spPr>
          <a:xfrm>
            <a:off x="441199" y="2908675"/>
            <a:ext cx="7461504" cy="91440"/>
          </a:xfrm>
          <a:custGeom>
            <a:avLst/>
            <a:gdLst>
              <a:gd name="connsiteX0" fmla="*/ 0 w 7461504"/>
              <a:gd name="connsiteY0" fmla="*/ 0 h 117081"/>
              <a:gd name="connsiteX1" fmla="*/ 7461504 w 7461504"/>
              <a:gd name="connsiteY1" fmla="*/ 0 h 117081"/>
              <a:gd name="connsiteX2" fmla="*/ 7461504 w 7461504"/>
              <a:gd name="connsiteY2" fmla="*/ 117081 h 117081"/>
              <a:gd name="connsiteX3" fmla="*/ 0 w 7461504"/>
              <a:gd name="connsiteY3" fmla="*/ 117081 h 117081"/>
              <a:gd name="connsiteX4" fmla="*/ 0 w 7461504"/>
              <a:gd name="connsiteY4" fmla="*/ 0 h 117081"/>
              <a:gd name="connsiteX0" fmla="*/ 0 w 7461504"/>
              <a:gd name="connsiteY0" fmla="*/ 117081 h 208521"/>
              <a:gd name="connsiteX1" fmla="*/ 0 w 7461504"/>
              <a:gd name="connsiteY1" fmla="*/ 0 h 208521"/>
              <a:gd name="connsiteX2" fmla="*/ 7461504 w 7461504"/>
              <a:gd name="connsiteY2" fmla="*/ 0 h 208521"/>
              <a:gd name="connsiteX3" fmla="*/ 7461504 w 7461504"/>
              <a:gd name="connsiteY3" fmla="*/ 117081 h 208521"/>
              <a:gd name="connsiteX4" fmla="*/ 91440 w 7461504"/>
              <a:gd name="connsiteY4" fmla="*/ 208521 h 208521"/>
              <a:gd name="connsiteX0" fmla="*/ 0 w 7461504"/>
              <a:gd name="connsiteY0" fmla="*/ 117081 h 117081"/>
              <a:gd name="connsiteX1" fmla="*/ 0 w 7461504"/>
              <a:gd name="connsiteY1" fmla="*/ 0 h 117081"/>
              <a:gd name="connsiteX2" fmla="*/ 7461504 w 7461504"/>
              <a:gd name="connsiteY2" fmla="*/ 0 h 117081"/>
              <a:gd name="connsiteX3" fmla="*/ 7461504 w 7461504"/>
              <a:gd name="connsiteY3" fmla="*/ 117081 h 117081"/>
            </a:gdLst>
            <a:ahLst/>
            <a:cxnLst>
              <a:cxn ang="0">
                <a:pos x="connsiteX0" y="connsiteY0"/>
              </a:cxn>
              <a:cxn ang="0">
                <a:pos x="connsiteX1" y="connsiteY1"/>
              </a:cxn>
              <a:cxn ang="0">
                <a:pos x="connsiteX2" y="connsiteY2"/>
              </a:cxn>
              <a:cxn ang="0">
                <a:pos x="connsiteX3" y="connsiteY3"/>
              </a:cxn>
            </a:cxnLst>
            <a:rect l="l" t="t" r="r" b="b"/>
            <a:pathLst>
              <a:path w="7461504" h="117081">
                <a:moveTo>
                  <a:pt x="0" y="117081"/>
                </a:moveTo>
                <a:lnTo>
                  <a:pt x="0" y="0"/>
                </a:lnTo>
                <a:lnTo>
                  <a:pt x="7461504" y="0"/>
                </a:lnTo>
                <a:lnTo>
                  <a:pt x="7461504" y="117081"/>
                </a:lnTo>
              </a:path>
            </a:pathLst>
          </a:custGeom>
          <a:noFill/>
          <a:ln w="190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45">
            <a:extLst>
              <a:ext uri="{FF2B5EF4-FFF2-40B4-BE49-F238E27FC236}">
                <a16:creationId xmlns:a16="http://schemas.microsoft.com/office/drawing/2014/main" id="{0C44559D-F8AD-DF42-A59A-B33C30FCD558}"/>
              </a:ext>
            </a:extLst>
          </p:cNvPr>
          <p:cNvSpPr/>
          <p:nvPr/>
        </p:nvSpPr>
        <p:spPr>
          <a:xfrm>
            <a:off x="8022933" y="2908675"/>
            <a:ext cx="3730752" cy="91440"/>
          </a:xfrm>
          <a:custGeom>
            <a:avLst/>
            <a:gdLst>
              <a:gd name="connsiteX0" fmla="*/ 0 w 7461504"/>
              <a:gd name="connsiteY0" fmla="*/ 0 h 117081"/>
              <a:gd name="connsiteX1" fmla="*/ 7461504 w 7461504"/>
              <a:gd name="connsiteY1" fmla="*/ 0 h 117081"/>
              <a:gd name="connsiteX2" fmla="*/ 7461504 w 7461504"/>
              <a:gd name="connsiteY2" fmla="*/ 117081 h 117081"/>
              <a:gd name="connsiteX3" fmla="*/ 0 w 7461504"/>
              <a:gd name="connsiteY3" fmla="*/ 117081 h 117081"/>
              <a:gd name="connsiteX4" fmla="*/ 0 w 7461504"/>
              <a:gd name="connsiteY4" fmla="*/ 0 h 117081"/>
              <a:gd name="connsiteX0" fmla="*/ 0 w 7461504"/>
              <a:gd name="connsiteY0" fmla="*/ 117081 h 208521"/>
              <a:gd name="connsiteX1" fmla="*/ 0 w 7461504"/>
              <a:gd name="connsiteY1" fmla="*/ 0 h 208521"/>
              <a:gd name="connsiteX2" fmla="*/ 7461504 w 7461504"/>
              <a:gd name="connsiteY2" fmla="*/ 0 h 208521"/>
              <a:gd name="connsiteX3" fmla="*/ 7461504 w 7461504"/>
              <a:gd name="connsiteY3" fmla="*/ 117081 h 208521"/>
              <a:gd name="connsiteX4" fmla="*/ 91440 w 7461504"/>
              <a:gd name="connsiteY4" fmla="*/ 208521 h 208521"/>
              <a:gd name="connsiteX0" fmla="*/ 0 w 7461504"/>
              <a:gd name="connsiteY0" fmla="*/ 117081 h 117081"/>
              <a:gd name="connsiteX1" fmla="*/ 0 w 7461504"/>
              <a:gd name="connsiteY1" fmla="*/ 0 h 117081"/>
              <a:gd name="connsiteX2" fmla="*/ 7461504 w 7461504"/>
              <a:gd name="connsiteY2" fmla="*/ 0 h 117081"/>
              <a:gd name="connsiteX3" fmla="*/ 7461504 w 7461504"/>
              <a:gd name="connsiteY3" fmla="*/ 117081 h 117081"/>
            </a:gdLst>
            <a:ahLst/>
            <a:cxnLst>
              <a:cxn ang="0">
                <a:pos x="connsiteX0" y="connsiteY0"/>
              </a:cxn>
              <a:cxn ang="0">
                <a:pos x="connsiteX1" y="connsiteY1"/>
              </a:cxn>
              <a:cxn ang="0">
                <a:pos x="connsiteX2" y="connsiteY2"/>
              </a:cxn>
              <a:cxn ang="0">
                <a:pos x="connsiteX3" y="connsiteY3"/>
              </a:cxn>
            </a:cxnLst>
            <a:rect l="l" t="t" r="r" b="b"/>
            <a:pathLst>
              <a:path w="7461504" h="117081">
                <a:moveTo>
                  <a:pt x="0" y="117081"/>
                </a:moveTo>
                <a:lnTo>
                  <a:pt x="0" y="0"/>
                </a:lnTo>
                <a:lnTo>
                  <a:pt x="7461504" y="0"/>
                </a:lnTo>
                <a:lnTo>
                  <a:pt x="7461504" y="117081"/>
                </a:lnTo>
              </a:path>
            </a:pathLst>
          </a:custGeom>
          <a:noFill/>
          <a:ln w="190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45">
            <a:extLst>
              <a:ext uri="{FF2B5EF4-FFF2-40B4-BE49-F238E27FC236}">
                <a16:creationId xmlns:a16="http://schemas.microsoft.com/office/drawing/2014/main" id="{37C83A13-A03B-DC4F-A819-9B73190527DE}"/>
              </a:ext>
            </a:extLst>
          </p:cNvPr>
          <p:cNvSpPr/>
          <p:nvPr/>
        </p:nvSpPr>
        <p:spPr>
          <a:xfrm rot="10800000">
            <a:off x="1785734" y="4719080"/>
            <a:ext cx="6117336" cy="91440"/>
          </a:xfrm>
          <a:custGeom>
            <a:avLst/>
            <a:gdLst>
              <a:gd name="connsiteX0" fmla="*/ 0 w 7461504"/>
              <a:gd name="connsiteY0" fmla="*/ 0 h 117081"/>
              <a:gd name="connsiteX1" fmla="*/ 7461504 w 7461504"/>
              <a:gd name="connsiteY1" fmla="*/ 0 h 117081"/>
              <a:gd name="connsiteX2" fmla="*/ 7461504 w 7461504"/>
              <a:gd name="connsiteY2" fmla="*/ 117081 h 117081"/>
              <a:gd name="connsiteX3" fmla="*/ 0 w 7461504"/>
              <a:gd name="connsiteY3" fmla="*/ 117081 h 117081"/>
              <a:gd name="connsiteX4" fmla="*/ 0 w 7461504"/>
              <a:gd name="connsiteY4" fmla="*/ 0 h 117081"/>
              <a:gd name="connsiteX0" fmla="*/ 0 w 7461504"/>
              <a:gd name="connsiteY0" fmla="*/ 117081 h 208521"/>
              <a:gd name="connsiteX1" fmla="*/ 0 w 7461504"/>
              <a:gd name="connsiteY1" fmla="*/ 0 h 208521"/>
              <a:gd name="connsiteX2" fmla="*/ 7461504 w 7461504"/>
              <a:gd name="connsiteY2" fmla="*/ 0 h 208521"/>
              <a:gd name="connsiteX3" fmla="*/ 7461504 w 7461504"/>
              <a:gd name="connsiteY3" fmla="*/ 117081 h 208521"/>
              <a:gd name="connsiteX4" fmla="*/ 91440 w 7461504"/>
              <a:gd name="connsiteY4" fmla="*/ 208521 h 208521"/>
              <a:gd name="connsiteX0" fmla="*/ 0 w 7461504"/>
              <a:gd name="connsiteY0" fmla="*/ 117081 h 117081"/>
              <a:gd name="connsiteX1" fmla="*/ 0 w 7461504"/>
              <a:gd name="connsiteY1" fmla="*/ 0 h 117081"/>
              <a:gd name="connsiteX2" fmla="*/ 7461504 w 7461504"/>
              <a:gd name="connsiteY2" fmla="*/ 0 h 117081"/>
              <a:gd name="connsiteX3" fmla="*/ 7461504 w 7461504"/>
              <a:gd name="connsiteY3" fmla="*/ 117081 h 117081"/>
            </a:gdLst>
            <a:ahLst/>
            <a:cxnLst>
              <a:cxn ang="0">
                <a:pos x="connsiteX0" y="connsiteY0"/>
              </a:cxn>
              <a:cxn ang="0">
                <a:pos x="connsiteX1" y="connsiteY1"/>
              </a:cxn>
              <a:cxn ang="0">
                <a:pos x="connsiteX2" y="connsiteY2"/>
              </a:cxn>
              <a:cxn ang="0">
                <a:pos x="connsiteX3" y="connsiteY3"/>
              </a:cxn>
            </a:cxnLst>
            <a:rect l="l" t="t" r="r" b="b"/>
            <a:pathLst>
              <a:path w="7461504" h="117081">
                <a:moveTo>
                  <a:pt x="0" y="117081"/>
                </a:moveTo>
                <a:lnTo>
                  <a:pt x="0" y="0"/>
                </a:lnTo>
                <a:lnTo>
                  <a:pt x="7461504" y="0"/>
                </a:lnTo>
                <a:lnTo>
                  <a:pt x="7461504" y="117081"/>
                </a:lnTo>
              </a:path>
            </a:pathLst>
          </a:custGeom>
          <a:noFill/>
          <a:ln w="190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0B160355-30D1-BA47-8885-8FA9A0F79E82}"/>
              </a:ext>
            </a:extLst>
          </p:cNvPr>
          <p:cNvPicPr>
            <a:picLocks noChangeAspect="1"/>
          </p:cNvPicPr>
          <p:nvPr/>
        </p:nvPicPr>
        <p:blipFill>
          <a:blip r:embed="rId9"/>
          <a:stretch>
            <a:fillRect/>
          </a:stretch>
        </p:blipFill>
        <p:spPr>
          <a:xfrm>
            <a:off x="4420856" y="4925798"/>
            <a:ext cx="847090" cy="233680"/>
          </a:xfrm>
          <a:prstGeom prst="rect">
            <a:avLst/>
          </a:prstGeom>
        </p:spPr>
      </p:pic>
      <p:pic>
        <p:nvPicPr>
          <p:cNvPr id="25" name="Picture 24">
            <a:extLst>
              <a:ext uri="{FF2B5EF4-FFF2-40B4-BE49-F238E27FC236}">
                <a16:creationId xmlns:a16="http://schemas.microsoft.com/office/drawing/2014/main" id="{4237707C-4C65-6843-AC6B-1CF2390CCDF9}"/>
              </a:ext>
            </a:extLst>
          </p:cNvPr>
          <p:cNvPicPr>
            <a:picLocks noChangeAspect="1"/>
          </p:cNvPicPr>
          <p:nvPr/>
        </p:nvPicPr>
        <p:blipFill>
          <a:blip r:embed="rId10"/>
          <a:stretch>
            <a:fillRect/>
          </a:stretch>
        </p:blipFill>
        <p:spPr>
          <a:xfrm>
            <a:off x="3748406" y="2560320"/>
            <a:ext cx="847090" cy="233680"/>
          </a:xfrm>
          <a:prstGeom prst="rect">
            <a:avLst/>
          </a:prstGeom>
        </p:spPr>
      </p:pic>
      <p:pic>
        <p:nvPicPr>
          <p:cNvPr id="26" name="Picture 25">
            <a:extLst>
              <a:ext uri="{FF2B5EF4-FFF2-40B4-BE49-F238E27FC236}">
                <a16:creationId xmlns:a16="http://schemas.microsoft.com/office/drawing/2014/main" id="{61FF43D0-EF2A-D749-8D90-B4D43E9D59AA}"/>
              </a:ext>
            </a:extLst>
          </p:cNvPr>
          <p:cNvPicPr>
            <a:picLocks noChangeAspect="1"/>
          </p:cNvPicPr>
          <p:nvPr/>
        </p:nvPicPr>
        <p:blipFill>
          <a:blip r:embed="rId11"/>
          <a:stretch>
            <a:fillRect/>
          </a:stretch>
        </p:blipFill>
        <p:spPr>
          <a:xfrm>
            <a:off x="9515882" y="2560320"/>
            <a:ext cx="744855" cy="189865"/>
          </a:xfrm>
          <a:prstGeom prst="rect">
            <a:avLst/>
          </a:prstGeom>
        </p:spPr>
      </p:pic>
      <p:sp>
        <p:nvSpPr>
          <p:cNvPr id="27" name="Rectangle 26">
            <a:extLst>
              <a:ext uri="{FF2B5EF4-FFF2-40B4-BE49-F238E27FC236}">
                <a16:creationId xmlns:a16="http://schemas.microsoft.com/office/drawing/2014/main" id="{C0DAAC63-DC54-6D46-883E-A0D5032FD287}"/>
              </a:ext>
            </a:extLst>
          </p:cNvPr>
          <p:cNvSpPr/>
          <p:nvPr/>
        </p:nvSpPr>
        <p:spPr>
          <a:xfrm>
            <a:off x="-827903" y="0"/>
            <a:ext cx="827903" cy="827903"/>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99656C74-09AF-AC46-B59B-0CBB39B9B692}"/>
              </a:ext>
            </a:extLst>
          </p:cNvPr>
          <p:cNvPicPr>
            <a:picLocks noChangeAspect="1"/>
          </p:cNvPicPr>
          <p:nvPr/>
        </p:nvPicPr>
        <p:blipFill>
          <a:blip r:embed="rId12"/>
          <a:stretch>
            <a:fillRect/>
          </a:stretch>
        </p:blipFill>
        <p:spPr>
          <a:xfrm>
            <a:off x="4953000" y="824937"/>
            <a:ext cx="2286000" cy="633876"/>
          </a:xfrm>
          <a:prstGeom prst="rect">
            <a:avLst/>
          </a:prstGeom>
        </p:spPr>
      </p:pic>
      <p:sp>
        <p:nvSpPr>
          <p:cNvPr id="2" name="Rectangle 1">
            <a:extLst>
              <a:ext uri="{FF2B5EF4-FFF2-40B4-BE49-F238E27FC236}">
                <a16:creationId xmlns:a16="http://schemas.microsoft.com/office/drawing/2014/main" id="{64249D07-F2E7-5A44-852A-988CAB11F5CA}"/>
              </a:ext>
            </a:extLst>
          </p:cNvPr>
          <p:cNvSpPr/>
          <p:nvPr/>
        </p:nvSpPr>
        <p:spPr bwMode="auto">
          <a:xfrm>
            <a:off x="139135" y="2039873"/>
            <a:ext cx="11913729" cy="3803374"/>
          </a:xfrm>
          <a:custGeom>
            <a:avLst/>
            <a:gdLst>
              <a:gd name="connsiteX0" fmla="*/ 0 w 7977809"/>
              <a:gd name="connsiteY0" fmla="*/ 0 h 3803374"/>
              <a:gd name="connsiteX1" fmla="*/ 7977809 w 7977809"/>
              <a:gd name="connsiteY1" fmla="*/ 0 h 3803374"/>
              <a:gd name="connsiteX2" fmla="*/ 7977809 w 7977809"/>
              <a:gd name="connsiteY2" fmla="*/ 3803374 h 3803374"/>
              <a:gd name="connsiteX3" fmla="*/ 0 w 7977809"/>
              <a:gd name="connsiteY3" fmla="*/ 3803374 h 3803374"/>
              <a:gd name="connsiteX4" fmla="*/ 0 w 7977809"/>
              <a:gd name="connsiteY4" fmla="*/ 0 h 3803374"/>
              <a:gd name="connsiteX0" fmla="*/ 0 w 7977809"/>
              <a:gd name="connsiteY0" fmla="*/ 0 h 3803374"/>
              <a:gd name="connsiteX1" fmla="*/ 7977809 w 7977809"/>
              <a:gd name="connsiteY1" fmla="*/ 0 h 3803374"/>
              <a:gd name="connsiteX2" fmla="*/ 7964557 w 7977809"/>
              <a:gd name="connsiteY2" fmla="*/ 1232453 h 3803374"/>
              <a:gd name="connsiteX3" fmla="*/ 7977809 w 7977809"/>
              <a:gd name="connsiteY3" fmla="*/ 3803374 h 3803374"/>
              <a:gd name="connsiteX4" fmla="*/ 0 w 7977809"/>
              <a:gd name="connsiteY4" fmla="*/ 3803374 h 3803374"/>
              <a:gd name="connsiteX5" fmla="*/ 0 w 7977809"/>
              <a:gd name="connsiteY5" fmla="*/ 0 h 3803374"/>
              <a:gd name="connsiteX0" fmla="*/ 0 w 7977809"/>
              <a:gd name="connsiteY0" fmla="*/ 0 h 3803374"/>
              <a:gd name="connsiteX1" fmla="*/ 7977809 w 7977809"/>
              <a:gd name="connsiteY1" fmla="*/ 0 h 3803374"/>
              <a:gd name="connsiteX2" fmla="*/ 7964557 w 7977809"/>
              <a:gd name="connsiteY2" fmla="*/ 1205948 h 3803374"/>
              <a:gd name="connsiteX3" fmla="*/ 7977809 w 7977809"/>
              <a:gd name="connsiteY3" fmla="*/ 3803374 h 3803374"/>
              <a:gd name="connsiteX4" fmla="*/ 0 w 7977809"/>
              <a:gd name="connsiteY4" fmla="*/ 3803374 h 3803374"/>
              <a:gd name="connsiteX5" fmla="*/ 0 w 7977809"/>
              <a:gd name="connsiteY5" fmla="*/ 0 h 3803374"/>
              <a:gd name="connsiteX0" fmla="*/ 0 w 7977809"/>
              <a:gd name="connsiteY0" fmla="*/ 0 h 3803374"/>
              <a:gd name="connsiteX1" fmla="*/ 7977809 w 7977809"/>
              <a:gd name="connsiteY1" fmla="*/ 0 h 3803374"/>
              <a:gd name="connsiteX2" fmla="*/ 7964557 w 7977809"/>
              <a:gd name="connsiteY2" fmla="*/ 503583 h 3803374"/>
              <a:gd name="connsiteX3" fmla="*/ 7964557 w 7977809"/>
              <a:gd name="connsiteY3" fmla="*/ 1205948 h 3803374"/>
              <a:gd name="connsiteX4" fmla="*/ 7977809 w 7977809"/>
              <a:gd name="connsiteY4" fmla="*/ 3803374 h 3803374"/>
              <a:gd name="connsiteX5" fmla="*/ 0 w 7977809"/>
              <a:gd name="connsiteY5" fmla="*/ 3803374 h 3803374"/>
              <a:gd name="connsiteX6" fmla="*/ 0 w 7977809"/>
              <a:gd name="connsiteY6" fmla="*/ 0 h 3803374"/>
              <a:gd name="connsiteX0" fmla="*/ 0 w 11900452"/>
              <a:gd name="connsiteY0" fmla="*/ 0 h 3803374"/>
              <a:gd name="connsiteX1" fmla="*/ 7977809 w 11900452"/>
              <a:gd name="connsiteY1" fmla="*/ 0 h 3803374"/>
              <a:gd name="connsiteX2" fmla="*/ 11900452 w 11900452"/>
              <a:gd name="connsiteY2" fmla="*/ 1152940 h 3803374"/>
              <a:gd name="connsiteX3" fmla="*/ 7964557 w 11900452"/>
              <a:gd name="connsiteY3" fmla="*/ 1205948 h 3803374"/>
              <a:gd name="connsiteX4" fmla="*/ 7977809 w 11900452"/>
              <a:gd name="connsiteY4" fmla="*/ 3803374 h 3803374"/>
              <a:gd name="connsiteX5" fmla="*/ 0 w 11900452"/>
              <a:gd name="connsiteY5" fmla="*/ 3803374 h 3803374"/>
              <a:gd name="connsiteX6" fmla="*/ 0 w 11900452"/>
              <a:gd name="connsiteY6" fmla="*/ 0 h 3803374"/>
              <a:gd name="connsiteX0" fmla="*/ 0 w 11900452"/>
              <a:gd name="connsiteY0" fmla="*/ 0 h 3803374"/>
              <a:gd name="connsiteX1" fmla="*/ 7977809 w 11900452"/>
              <a:gd name="connsiteY1" fmla="*/ 0 h 3803374"/>
              <a:gd name="connsiteX2" fmla="*/ 11900452 w 11900452"/>
              <a:gd name="connsiteY2" fmla="*/ 1152940 h 3803374"/>
              <a:gd name="connsiteX3" fmla="*/ 7964557 w 11900452"/>
              <a:gd name="connsiteY3" fmla="*/ 1205948 h 3803374"/>
              <a:gd name="connsiteX4" fmla="*/ 7977809 w 11900452"/>
              <a:gd name="connsiteY4" fmla="*/ 3803374 h 3803374"/>
              <a:gd name="connsiteX5" fmla="*/ 0 w 11900452"/>
              <a:gd name="connsiteY5" fmla="*/ 3803374 h 3803374"/>
              <a:gd name="connsiteX6" fmla="*/ 0 w 11900452"/>
              <a:gd name="connsiteY6" fmla="*/ 0 h 3803374"/>
              <a:gd name="connsiteX0" fmla="*/ 0 w 11900452"/>
              <a:gd name="connsiteY0" fmla="*/ 0 h 3803374"/>
              <a:gd name="connsiteX1" fmla="*/ 7977809 w 11900452"/>
              <a:gd name="connsiteY1" fmla="*/ 0 h 3803374"/>
              <a:gd name="connsiteX2" fmla="*/ 11900452 w 11900452"/>
              <a:gd name="connsiteY2" fmla="*/ 1152940 h 3803374"/>
              <a:gd name="connsiteX3" fmla="*/ 10575234 w 11900452"/>
              <a:gd name="connsiteY3" fmla="*/ 1179444 h 3803374"/>
              <a:gd name="connsiteX4" fmla="*/ 7964557 w 11900452"/>
              <a:gd name="connsiteY4" fmla="*/ 1205948 h 3803374"/>
              <a:gd name="connsiteX5" fmla="*/ 7977809 w 11900452"/>
              <a:gd name="connsiteY5" fmla="*/ 3803374 h 3803374"/>
              <a:gd name="connsiteX6" fmla="*/ 0 w 11900452"/>
              <a:gd name="connsiteY6" fmla="*/ 3803374 h 3803374"/>
              <a:gd name="connsiteX7" fmla="*/ 0 w 11900452"/>
              <a:gd name="connsiteY7" fmla="*/ 0 h 3803374"/>
              <a:gd name="connsiteX0" fmla="*/ 0 w 11900452"/>
              <a:gd name="connsiteY0" fmla="*/ 0 h 3803374"/>
              <a:gd name="connsiteX1" fmla="*/ 7977809 w 11900452"/>
              <a:gd name="connsiteY1" fmla="*/ 0 h 3803374"/>
              <a:gd name="connsiteX2" fmla="*/ 11900452 w 11900452"/>
              <a:gd name="connsiteY2" fmla="*/ 1152940 h 3803374"/>
              <a:gd name="connsiteX3" fmla="*/ 10429461 w 11900452"/>
              <a:gd name="connsiteY3" fmla="*/ 1192696 h 3803374"/>
              <a:gd name="connsiteX4" fmla="*/ 7964557 w 11900452"/>
              <a:gd name="connsiteY4" fmla="*/ 1205948 h 3803374"/>
              <a:gd name="connsiteX5" fmla="*/ 7977809 w 11900452"/>
              <a:gd name="connsiteY5" fmla="*/ 3803374 h 3803374"/>
              <a:gd name="connsiteX6" fmla="*/ 0 w 11900452"/>
              <a:gd name="connsiteY6" fmla="*/ 3803374 h 3803374"/>
              <a:gd name="connsiteX7" fmla="*/ 0 w 11900452"/>
              <a:gd name="connsiteY7" fmla="*/ 0 h 3803374"/>
              <a:gd name="connsiteX0" fmla="*/ 0 w 11900452"/>
              <a:gd name="connsiteY0" fmla="*/ 0 h 3803374"/>
              <a:gd name="connsiteX1" fmla="*/ 7977809 w 11900452"/>
              <a:gd name="connsiteY1" fmla="*/ 0 h 3803374"/>
              <a:gd name="connsiteX2" fmla="*/ 11900452 w 11900452"/>
              <a:gd name="connsiteY2" fmla="*/ 1152940 h 3803374"/>
              <a:gd name="connsiteX3" fmla="*/ 11436625 w 11900452"/>
              <a:gd name="connsiteY3" fmla="*/ 1179444 h 3803374"/>
              <a:gd name="connsiteX4" fmla="*/ 10429461 w 11900452"/>
              <a:gd name="connsiteY4" fmla="*/ 1192696 h 3803374"/>
              <a:gd name="connsiteX5" fmla="*/ 7964557 w 11900452"/>
              <a:gd name="connsiteY5" fmla="*/ 1205948 h 3803374"/>
              <a:gd name="connsiteX6" fmla="*/ 7977809 w 11900452"/>
              <a:gd name="connsiteY6" fmla="*/ 3803374 h 3803374"/>
              <a:gd name="connsiteX7" fmla="*/ 0 w 11900452"/>
              <a:gd name="connsiteY7" fmla="*/ 3803374 h 3803374"/>
              <a:gd name="connsiteX8" fmla="*/ 0 w 11900452"/>
              <a:gd name="connsiteY8" fmla="*/ 0 h 3803374"/>
              <a:gd name="connsiteX0" fmla="*/ 0 w 11900452"/>
              <a:gd name="connsiteY0" fmla="*/ 0 h 3803374"/>
              <a:gd name="connsiteX1" fmla="*/ 7977809 w 11900452"/>
              <a:gd name="connsiteY1" fmla="*/ 0 h 3803374"/>
              <a:gd name="connsiteX2" fmla="*/ 11900452 w 11900452"/>
              <a:gd name="connsiteY2" fmla="*/ 1152940 h 3803374"/>
              <a:gd name="connsiteX3" fmla="*/ 11873947 w 11900452"/>
              <a:gd name="connsiteY3" fmla="*/ 2822714 h 3803374"/>
              <a:gd name="connsiteX4" fmla="*/ 10429461 w 11900452"/>
              <a:gd name="connsiteY4" fmla="*/ 1192696 h 3803374"/>
              <a:gd name="connsiteX5" fmla="*/ 7964557 w 11900452"/>
              <a:gd name="connsiteY5" fmla="*/ 1205948 h 3803374"/>
              <a:gd name="connsiteX6" fmla="*/ 7977809 w 11900452"/>
              <a:gd name="connsiteY6" fmla="*/ 3803374 h 3803374"/>
              <a:gd name="connsiteX7" fmla="*/ 0 w 11900452"/>
              <a:gd name="connsiteY7" fmla="*/ 3803374 h 3803374"/>
              <a:gd name="connsiteX8" fmla="*/ 0 w 11900452"/>
              <a:gd name="connsiteY8" fmla="*/ 0 h 3803374"/>
              <a:gd name="connsiteX0" fmla="*/ 0 w 11900452"/>
              <a:gd name="connsiteY0" fmla="*/ 0 h 3803374"/>
              <a:gd name="connsiteX1" fmla="*/ 7977809 w 11900452"/>
              <a:gd name="connsiteY1" fmla="*/ 0 h 3803374"/>
              <a:gd name="connsiteX2" fmla="*/ 11900452 w 11900452"/>
              <a:gd name="connsiteY2" fmla="*/ 1152940 h 3803374"/>
              <a:gd name="connsiteX3" fmla="*/ 11873947 w 11900452"/>
              <a:gd name="connsiteY3" fmla="*/ 2822714 h 3803374"/>
              <a:gd name="connsiteX4" fmla="*/ 10429461 w 11900452"/>
              <a:gd name="connsiteY4" fmla="*/ 1192696 h 3803374"/>
              <a:gd name="connsiteX5" fmla="*/ 7964557 w 11900452"/>
              <a:gd name="connsiteY5" fmla="*/ 1205948 h 3803374"/>
              <a:gd name="connsiteX6" fmla="*/ 7977809 w 11900452"/>
              <a:gd name="connsiteY6" fmla="*/ 3803374 h 3803374"/>
              <a:gd name="connsiteX7" fmla="*/ 0 w 11900452"/>
              <a:gd name="connsiteY7" fmla="*/ 3803374 h 3803374"/>
              <a:gd name="connsiteX8" fmla="*/ 0 w 11900452"/>
              <a:gd name="connsiteY8" fmla="*/ 0 h 3803374"/>
              <a:gd name="connsiteX0" fmla="*/ 0 w 11913729"/>
              <a:gd name="connsiteY0" fmla="*/ 0 h 3803374"/>
              <a:gd name="connsiteX1" fmla="*/ 7977809 w 11913729"/>
              <a:gd name="connsiteY1" fmla="*/ 0 h 3803374"/>
              <a:gd name="connsiteX2" fmla="*/ 11900452 w 11913729"/>
              <a:gd name="connsiteY2" fmla="*/ 1152940 h 3803374"/>
              <a:gd name="connsiteX3" fmla="*/ 11912047 w 11913729"/>
              <a:gd name="connsiteY3" fmla="*/ 1159014 h 3803374"/>
              <a:gd name="connsiteX4" fmla="*/ 10429461 w 11913729"/>
              <a:gd name="connsiteY4" fmla="*/ 1192696 h 3803374"/>
              <a:gd name="connsiteX5" fmla="*/ 7964557 w 11913729"/>
              <a:gd name="connsiteY5" fmla="*/ 1205948 h 3803374"/>
              <a:gd name="connsiteX6" fmla="*/ 7977809 w 11913729"/>
              <a:gd name="connsiteY6" fmla="*/ 3803374 h 3803374"/>
              <a:gd name="connsiteX7" fmla="*/ 0 w 11913729"/>
              <a:gd name="connsiteY7" fmla="*/ 3803374 h 3803374"/>
              <a:gd name="connsiteX8" fmla="*/ 0 w 11913729"/>
              <a:gd name="connsiteY8" fmla="*/ 0 h 380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13729" h="3803374">
                <a:moveTo>
                  <a:pt x="0" y="0"/>
                </a:moveTo>
                <a:lnTo>
                  <a:pt x="7977809" y="0"/>
                </a:lnTo>
                <a:cubicBezTo>
                  <a:pt x="9285357" y="384313"/>
                  <a:pt x="11759096" y="-755373"/>
                  <a:pt x="11900452" y="1152940"/>
                </a:cubicBezTo>
                <a:cubicBezTo>
                  <a:pt x="11891617" y="1709531"/>
                  <a:pt x="11920882" y="602423"/>
                  <a:pt x="11912047" y="1159014"/>
                </a:cubicBezTo>
                <a:cubicBezTo>
                  <a:pt x="9508987" y="1185519"/>
                  <a:pt x="10910956" y="1736035"/>
                  <a:pt x="10429461" y="1192696"/>
                </a:cubicBezTo>
                <a:lnTo>
                  <a:pt x="7964557" y="1205948"/>
                </a:lnTo>
                <a:cubicBezTo>
                  <a:pt x="7968974" y="2062922"/>
                  <a:pt x="7973392" y="2946400"/>
                  <a:pt x="7977809" y="3803374"/>
                </a:cubicBezTo>
                <a:lnTo>
                  <a:pt x="0" y="3803374"/>
                </a:lnTo>
                <a:lnTo>
                  <a:pt x="0" y="0"/>
                </a:lnTo>
                <a:close/>
              </a:path>
            </a:pathLst>
          </a:custGeom>
          <a:solidFill>
            <a:srgbClr val="051C43">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3637B313-CF30-2047-A91A-E6E7794FBCBF}"/>
              </a:ext>
            </a:extLst>
          </p:cNvPr>
          <p:cNvPicPr>
            <a:picLocks noChangeAspect="1"/>
          </p:cNvPicPr>
          <p:nvPr/>
        </p:nvPicPr>
        <p:blipFill>
          <a:blip r:embed="rId13"/>
          <a:stretch>
            <a:fillRect/>
          </a:stretch>
        </p:blipFill>
        <p:spPr>
          <a:xfrm>
            <a:off x="7902704" y="3429616"/>
            <a:ext cx="1280158" cy="880749"/>
          </a:xfrm>
          <a:prstGeom prst="rect">
            <a:avLst/>
          </a:prstGeom>
        </p:spPr>
      </p:pic>
      <p:pic>
        <p:nvPicPr>
          <p:cNvPr id="17" name="Picture 16">
            <a:extLst>
              <a:ext uri="{FF2B5EF4-FFF2-40B4-BE49-F238E27FC236}">
                <a16:creationId xmlns:a16="http://schemas.microsoft.com/office/drawing/2014/main" id="{3C88E855-5E95-B74C-AC9B-0CC0C14C6CCC}"/>
              </a:ext>
            </a:extLst>
          </p:cNvPr>
          <p:cNvPicPr>
            <a:picLocks noChangeAspect="1"/>
          </p:cNvPicPr>
          <p:nvPr/>
        </p:nvPicPr>
        <p:blipFill>
          <a:blip r:embed="rId14"/>
          <a:stretch>
            <a:fillRect/>
          </a:stretch>
        </p:blipFill>
        <p:spPr>
          <a:xfrm>
            <a:off x="9126095" y="3429616"/>
            <a:ext cx="1280158" cy="880749"/>
          </a:xfrm>
          <a:prstGeom prst="rect">
            <a:avLst/>
          </a:prstGeom>
        </p:spPr>
      </p:pic>
      <p:pic>
        <p:nvPicPr>
          <p:cNvPr id="19" name="Picture 18">
            <a:extLst>
              <a:ext uri="{FF2B5EF4-FFF2-40B4-BE49-F238E27FC236}">
                <a16:creationId xmlns:a16="http://schemas.microsoft.com/office/drawing/2014/main" id="{661B97C1-D049-E645-AD2C-1C1775DF0C80}"/>
              </a:ext>
            </a:extLst>
          </p:cNvPr>
          <p:cNvPicPr>
            <a:picLocks noChangeAspect="1"/>
          </p:cNvPicPr>
          <p:nvPr/>
        </p:nvPicPr>
        <p:blipFill>
          <a:blip r:embed="rId15"/>
          <a:stretch>
            <a:fillRect/>
          </a:stretch>
        </p:blipFill>
        <p:spPr>
          <a:xfrm>
            <a:off x="10349484" y="3429616"/>
            <a:ext cx="1280158" cy="880749"/>
          </a:xfrm>
          <a:prstGeom prst="rect">
            <a:avLst/>
          </a:prstGeom>
        </p:spPr>
      </p:pic>
    </p:spTree>
    <p:extLst>
      <p:ext uri="{BB962C8B-B14F-4D97-AF65-F5344CB8AC3E}">
        <p14:creationId xmlns:p14="http://schemas.microsoft.com/office/powerpoint/2010/main" val="832389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04167E-6 -3.7037E-7 L -0.31393 -3.7037E-7 " pathEditMode="relative" rAng="0" ptsTypes="AA">
                                      <p:cBhvr>
                                        <p:cTn id="6" dur="2000" fill="hold"/>
                                        <p:tgtEl>
                                          <p:spTgt spid="13"/>
                                        </p:tgtEl>
                                        <p:attrNameLst>
                                          <p:attrName>ppt_x</p:attrName>
                                          <p:attrName>ppt_y</p:attrName>
                                        </p:attrNameLst>
                                      </p:cBhvr>
                                      <p:rCtr x="-15703" y="0"/>
                                    </p:animMotion>
                                  </p:childTnLst>
                                </p:cTn>
                              </p:par>
                              <p:par>
                                <p:cTn id="7" presetID="42" presetClass="path" presetSubtype="0" accel="50000" decel="50000" fill="hold" nodeType="withEffect">
                                  <p:stCondLst>
                                    <p:cond delay="0"/>
                                  </p:stCondLst>
                                  <p:childTnLst>
                                    <p:animMotion origin="layout" path="M -1.66667E-6 -3.7037E-7 L -0.30104 -0.00023 " pathEditMode="relative" rAng="0" ptsTypes="AA">
                                      <p:cBhvr>
                                        <p:cTn id="8" dur="2000" fill="hold"/>
                                        <p:tgtEl>
                                          <p:spTgt spid="17"/>
                                        </p:tgtEl>
                                        <p:attrNameLst>
                                          <p:attrName>ppt_x</p:attrName>
                                          <p:attrName>ppt_y</p:attrName>
                                        </p:attrNameLst>
                                      </p:cBhvr>
                                      <p:rCtr x="-15052" y="-23"/>
                                    </p:animMotion>
                                  </p:childTnLst>
                                </p:cTn>
                              </p:par>
                              <p:par>
                                <p:cTn id="9" presetID="42" presetClass="path" presetSubtype="0" accel="50000" decel="50000" fill="hold" nodeType="withEffect">
                                  <p:stCondLst>
                                    <p:cond delay="0"/>
                                  </p:stCondLst>
                                  <p:childTnLst>
                                    <p:animMotion origin="layout" path="M -2.08333E-6 -3.7037E-7 L -0.30755 0.00185 " pathEditMode="relative" rAng="0" ptsTypes="AA">
                                      <p:cBhvr>
                                        <p:cTn id="10" dur="2000" fill="hold"/>
                                        <p:tgtEl>
                                          <p:spTgt spid="19"/>
                                        </p:tgtEl>
                                        <p:attrNameLst>
                                          <p:attrName>ppt_x</p:attrName>
                                          <p:attrName>ppt_y</p:attrName>
                                        </p:attrNameLst>
                                      </p:cBhvr>
                                      <p:rCtr x="-15378"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51C43"/>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41DA0BEF-F481-6147-B597-FF95411D07BD}"/>
              </a:ext>
            </a:extLst>
          </p:cNvPr>
          <p:cNvGrpSpPr/>
          <p:nvPr/>
        </p:nvGrpSpPr>
        <p:grpSpPr>
          <a:xfrm>
            <a:off x="3740228" y="2420944"/>
            <a:ext cx="4609382" cy="2195688"/>
            <a:chOff x="3204327" y="2858904"/>
            <a:chExt cx="4609382" cy="2195688"/>
          </a:xfrm>
        </p:grpSpPr>
        <p:pic>
          <p:nvPicPr>
            <p:cNvPr id="5" name="Picture 4">
              <a:extLst>
                <a:ext uri="{FF2B5EF4-FFF2-40B4-BE49-F238E27FC236}">
                  <a16:creationId xmlns:a16="http://schemas.microsoft.com/office/drawing/2014/main" id="{6F37C623-2C85-E443-9394-CF048FB5521A}"/>
                </a:ext>
              </a:extLst>
            </p:cNvPr>
            <p:cNvPicPr>
              <a:picLocks noChangeAspect="1"/>
            </p:cNvPicPr>
            <p:nvPr/>
          </p:nvPicPr>
          <p:blipFill>
            <a:blip r:embed="rId3"/>
            <a:stretch>
              <a:fillRect/>
            </a:stretch>
          </p:blipFill>
          <p:spPr>
            <a:xfrm>
              <a:off x="6537846" y="2927484"/>
              <a:ext cx="1234440" cy="1234440"/>
            </a:xfrm>
            <a:prstGeom prst="rect">
              <a:avLst/>
            </a:prstGeom>
          </p:spPr>
        </p:pic>
        <p:pic>
          <p:nvPicPr>
            <p:cNvPr id="9" name="Picture 8">
              <a:extLst>
                <a:ext uri="{FF2B5EF4-FFF2-40B4-BE49-F238E27FC236}">
                  <a16:creationId xmlns:a16="http://schemas.microsoft.com/office/drawing/2014/main" id="{6E795DF9-DB0A-6848-80AD-B43348840631}"/>
                </a:ext>
              </a:extLst>
            </p:cNvPr>
            <p:cNvPicPr>
              <a:picLocks noChangeAspect="1"/>
            </p:cNvPicPr>
            <p:nvPr/>
          </p:nvPicPr>
          <p:blipFill>
            <a:blip r:embed="rId4"/>
            <a:stretch>
              <a:fillRect/>
            </a:stretch>
          </p:blipFill>
          <p:spPr>
            <a:xfrm>
              <a:off x="3544623" y="2858904"/>
              <a:ext cx="1460091" cy="1371600"/>
            </a:xfrm>
            <a:prstGeom prst="rect">
              <a:avLst/>
            </a:prstGeom>
          </p:spPr>
        </p:pic>
        <p:pic>
          <p:nvPicPr>
            <p:cNvPr id="11" name="Picture 10">
              <a:extLst>
                <a:ext uri="{FF2B5EF4-FFF2-40B4-BE49-F238E27FC236}">
                  <a16:creationId xmlns:a16="http://schemas.microsoft.com/office/drawing/2014/main" id="{7D4986DA-865E-3748-9C79-1E820A8F4032}"/>
                </a:ext>
              </a:extLst>
            </p:cNvPr>
            <p:cNvPicPr>
              <a:picLocks noChangeAspect="1"/>
            </p:cNvPicPr>
            <p:nvPr/>
          </p:nvPicPr>
          <p:blipFill>
            <a:blip r:embed="rId5">
              <a:alphaModFix amt="30000"/>
            </a:blip>
            <a:stretch>
              <a:fillRect/>
            </a:stretch>
          </p:blipFill>
          <p:spPr>
            <a:xfrm>
              <a:off x="5533717" y="3270384"/>
              <a:ext cx="457200" cy="457200"/>
            </a:xfrm>
            <a:prstGeom prst="rect">
              <a:avLst/>
            </a:prstGeom>
          </p:spPr>
        </p:pic>
        <p:sp>
          <p:nvSpPr>
            <p:cNvPr id="13" name="Rectangle 12">
              <a:extLst>
                <a:ext uri="{FF2B5EF4-FFF2-40B4-BE49-F238E27FC236}">
                  <a16:creationId xmlns:a16="http://schemas.microsoft.com/office/drawing/2014/main" id="{2F5E55C1-234C-944B-8C9E-AC7AB29872A1}"/>
                </a:ext>
              </a:extLst>
            </p:cNvPr>
            <p:cNvSpPr/>
            <p:nvPr/>
          </p:nvSpPr>
          <p:spPr>
            <a:xfrm>
              <a:off x="3204327" y="4500594"/>
              <a:ext cx="1876731" cy="553998"/>
            </a:xfrm>
            <a:prstGeom prst="rect">
              <a:avLst/>
            </a:prstGeom>
          </p:spPr>
          <p:txBody>
            <a:bodyPr wrap="none">
              <a:spAutoFit/>
            </a:bodyPr>
            <a:lstStyle/>
            <a:p>
              <a:pPr algn="ctr"/>
              <a:r>
                <a:rPr lang="en-US" sz="1500" b="1">
                  <a:solidFill>
                    <a:schemeClr val="bg1"/>
                  </a:solidFill>
                  <a:latin typeface="Segoe UI Semibold" panose="020B0502040204020203" pitchFamily="34" charset="0"/>
                  <a:ea typeface="Calibri" panose="020F0502020204030204" pitchFamily="34" charset="0"/>
                  <a:cs typeface="Segoe UI Semibold" panose="020B0502040204020203" pitchFamily="34" charset="0"/>
                </a:rPr>
                <a:t>Azure</a:t>
              </a:r>
            </a:p>
            <a:p>
              <a:pPr algn="ctr"/>
              <a:r>
                <a:rPr lang="en-US" sz="1500">
                  <a:solidFill>
                    <a:schemeClr val="bg1"/>
                  </a:solidFill>
                  <a:latin typeface="Segoe UI Semilight" panose="020B0402040204020203" pitchFamily="34" charset="0"/>
                  <a:ea typeface="Calibri" panose="020F0502020204030204" pitchFamily="34" charset="0"/>
                  <a:cs typeface="Segoe UI Semilight" panose="020B0402040204020203" pitchFamily="34" charset="0"/>
                </a:rPr>
                <a:t>Active Directory B2C</a:t>
              </a:r>
            </a:p>
          </p:txBody>
        </p:sp>
        <p:sp>
          <p:nvSpPr>
            <p:cNvPr id="14" name="Rectangle 13">
              <a:extLst>
                <a:ext uri="{FF2B5EF4-FFF2-40B4-BE49-F238E27FC236}">
                  <a16:creationId xmlns:a16="http://schemas.microsoft.com/office/drawing/2014/main" id="{41BDE519-A59B-6A4F-9AC9-907DDE603F62}"/>
                </a:ext>
              </a:extLst>
            </p:cNvPr>
            <p:cNvSpPr/>
            <p:nvPr/>
          </p:nvSpPr>
          <p:spPr>
            <a:xfrm>
              <a:off x="6496424" y="4500594"/>
              <a:ext cx="1317285" cy="553998"/>
            </a:xfrm>
            <a:prstGeom prst="rect">
              <a:avLst/>
            </a:prstGeom>
          </p:spPr>
          <p:txBody>
            <a:bodyPr wrap="none">
              <a:spAutoFit/>
            </a:bodyPr>
            <a:lstStyle/>
            <a:p>
              <a:pPr algn="ctr"/>
              <a:r>
                <a:rPr lang="en-US" sz="1500" b="1">
                  <a:solidFill>
                    <a:schemeClr val="bg1"/>
                  </a:solidFill>
                  <a:latin typeface="Segoe UI Semibold" panose="020B0502040204020203" pitchFamily="34" charset="0"/>
                  <a:ea typeface="Calibri" panose="020F0502020204030204" pitchFamily="34" charset="0"/>
                  <a:cs typeface="Segoe UI Semibold" panose="020B0502040204020203" pitchFamily="34" charset="0"/>
                </a:rPr>
                <a:t>Visual Studio</a:t>
              </a:r>
            </a:p>
            <a:p>
              <a:pPr algn="ctr"/>
              <a:r>
                <a:rPr lang="en-US" sz="1500">
                  <a:solidFill>
                    <a:schemeClr val="bg1"/>
                  </a:solidFill>
                  <a:latin typeface="Segoe UI Semilight" panose="020B0402040204020203" pitchFamily="34" charset="0"/>
                  <a:ea typeface="Calibri" panose="020F0502020204030204" pitchFamily="34" charset="0"/>
                  <a:cs typeface="Segoe UI Semilight" panose="020B0402040204020203" pitchFamily="34" charset="0"/>
                </a:rPr>
                <a:t>App Center</a:t>
              </a:r>
            </a:p>
          </p:txBody>
        </p:sp>
      </p:grpSp>
      <p:sp>
        <p:nvSpPr>
          <p:cNvPr id="15" name="Rectangle 14">
            <a:extLst>
              <a:ext uri="{FF2B5EF4-FFF2-40B4-BE49-F238E27FC236}">
                <a16:creationId xmlns:a16="http://schemas.microsoft.com/office/drawing/2014/main" id="{23705966-B1EC-2547-A185-49B5408E7840}"/>
              </a:ext>
            </a:extLst>
          </p:cNvPr>
          <p:cNvSpPr/>
          <p:nvPr/>
        </p:nvSpPr>
        <p:spPr>
          <a:xfrm>
            <a:off x="-827903" y="0"/>
            <a:ext cx="827903" cy="827903"/>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4267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a:xfrm>
            <a:off x="310068" y="2445731"/>
            <a:ext cx="11062699" cy="1793090"/>
          </a:xfrm>
        </p:spPr>
        <p:txBody>
          <a:bodyPr/>
          <a:lstStyle/>
          <a:p>
            <a:pPr algn="ctr"/>
            <a:r>
              <a:rPr lang="en-US" sz="5400" dirty="0"/>
              <a:t>Build Amazing Cloud Connected Apps with Xamarin, Azure, and App Center</a:t>
            </a:r>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a:xfrm>
            <a:off x="453502" y="5210674"/>
            <a:ext cx="4387439" cy="1369420"/>
          </a:xfrm>
        </p:spPr>
        <p:txBody>
          <a:bodyPr/>
          <a:lstStyle/>
          <a:p>
            <a:r>
              <a:rPr lang="en-US" sz="3600" b="1" dirty="0">
                <a:latin typeface="+mn-lt"/>
              </a:rPr>
              <a:t>Harikrishnan</a:t>
            </a:r>
          </a:p>
          <a:p>
            <a:r>
              <a:rPr lang="en-US" sz="2800" dirty="0"/>
              <a:t>Sr Mobile App Developer</a:t>
            </a:r>
            <a:endParaRPr lang="en-US" sz="3000" dirty="0"/>
          </a:p>
          <a:p>
            <a:r>
              <a:rPr lang="en-US" sz="2200" b="1" dirty="0">
                <a:latin typeface="Consolas" panose="020B0609020204030204" pitchFamily="49" charset="0"/>
              </a:rPr>
              <a:t>@</a:t>
            </a:r>
            <a:r>
              <a:rPr lang="en-US" sz="2200" b="1" dirty="0" err="1">
                <a:latin typeface="Consolas" panose="020B0609020204030204" pitchFamily="49" charset="0"/>
              </a:rPr>
              <a:t>cn_harikrishnan</a:t>
            </a:r>
            <a:endParaRPr lang="en-US" sz="2200" b="1" dirty="0">
              <a:latin typeface="Consolas" panose="020B0609020204030204" pitchFamily="49" charset="0"/>
            </a:endParaRPr>
          </a:p>
          <a:p>
            <a:endParaRPr lang="en-US" sz="2000" dirty="0">
              <a:latin typeface="Consolas" panose="020B0609020204030204" pitchFamily="49" charset="0"/>
            </a:endParaRPr>
          </a:p>
          <a:p>
            <a:endParaRPr lang="en-US" sz="2000" dirty="0">
              <a:latin typeface="Consolas" panose="020B0609020204030204" pitchFamily="49" charset="0"/>
            </a:endParaRPr>
          </a:p>
        </p:txBody>
      </p:sp>
      <p:sp>
        <p:nvSpPr>
          <p:cNvPr id="4" name="Text Placeholder 2">
            <a:extLst>
              <a:ext uri="{FF2B5EF4-FFF2-40B4-BE49-F238E27FC236}">
                <a16:creationId xmlns:a16="http://schemas.microsoft.com/office/drawing/2014/main" id="{655D7ED2-3932-4ACA-BB3C-9C4418EEC8DB}"/>
              </a:ext>
            </a:extLst>
          </p:cNvPr>
          <p:cNvSpPr txBox="1">
            <a:spLocks/>
          </p:cNvSpPr>
          <p:nvPr/>
        </p:nvSpPr>
        <p:spPr>
          <a:xfrm>
            <a:off x="6465368" y="5237573"/>
            <a:ext cx="3467520" cy="1369420"/>
          </a:xfrm>
          <a:prstGeom prst="rect">
            <a:avLst/>
          </a:prstGeom>
          <a:noFill/>
        </p:spPr>
        <p:txBody>
          <a:bodyPr vert="horz" wrap="square" lIns="146304" tIns="109728" rIns="146304" bIns="109728" rtlCol="0">
            <a:no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sz="3137" kern="1200" spc="0" baseline="0">
                <a:gradFill>
                  <a:gsLst>
                    <a:gs pos="91000">
                      <a:schemeClr val="tx1"/>
                    </a:gs>
                    <a:gs pos="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600" b="1" dirty="0">
                <a:latin typeface="+mn-lt"/>
              </a:rPr>
              <a:t>Abhishek</a:t>
            </a:r>
          </a:p>
          <a:p>
            <a:r>
              <a:rPr lang="en-US" sz="2800" dirty="0"/>
              <a:t>Sr Software Engineer</a:t>
            </a:r>
          </a:p>
          <a:p>
            <a:endParaRPr lang="en-US" sz="2200" dirty="0">
              <a:latin typeface="Consolas" panose="020B0609020204030204" pitchFamily="49" charset="0"/>
            </a:endParaRPr>
          </a:p>
          <a:p>
            <a:endParaRPr lang="en-US" sz="2000" dirty="0">
              <a:latin typeface="Consolas" panose="020B0609020204030204" pitchFamily="49" charset="0"/>
            </a:endParaRPr>
          </a:p>
          <a:p>
            <a:endParaRPr lang="en-US" sz="2000" dirty="0">
              <a:latin typeface="Consolas" panose="020B0609020204030204" pitchFamily="49" charset="0"/>
            </a:endParaRPr>
          </a:p>
        </p:txBody>
      </p:sp>
    </p:spTree>
    <p:extLst>
      <p:ext uri="{BB962C8B-B14F-4D97-AF65-F5344CB8AC3E}">
        <p14:creationId xmlns:p14="http://schemas.microsoft.com/office/powerpoint/2010/main" val="4775044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51C43"/>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7675FB-2D4F-DF45-B5EE-0AACD8762696}"/>
              </a:ext>
            </a:extLst>
          </p:cNvPr>
          <p:cNvSpPr/>
          <p:nvPr/>
        </p:nvSpPr>
        <p:spPr>
          <a:xfrm>
            <a:off x="-827903" y="0"/>
            <a:ext cx="827903" cy="827903"/>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CF5EAE1-4D6C-2A4D-90EF-2B88DDC86DCC}"/>
              </a:ext>
            </a:extLst>
          </p:cNvPr>
          <p:cNvGrpSpPr/>
          <p:nvPr/>
        </p:nvGrpSpPr>
        <p:grpSpPr>
          <a:xfrm>
            <a:off x="3820360" y="2586079"/>
            <a:ext cx="4471116" cy="2318302"/>
            <a:chOff x="3820360" y="2586079"/>
            <a:chExt cx="4471116" cy="2318302"/>
          </a:xfrm>
        </p:grpSpPr>
        <p:pic>
          <p:nvPicPr>
            <p:cNvPr id="5" name="Picture 4">
              <a:extLst>
                <a:ext uri="{FF2B5EF4-FFF2-40B4-BE49-F238E27FC236}">
                  <a16:creationId xmlns:a16="http://schemas.microsoft.com/office/drawing/2014/main" id="{B882F775-0086-F846-BBEC-88E2487551A0}"/>
                </a:ext>
              </a:extLst>
            </p:cNvPr>
            <p:cNvPicPr>
              <a:picLocks noChangeAspect="1"/>
            </p:cNvPicPr>
            <p:nvPr/>
          </p:nvPicPr>
          <p:blipFill>
            <a:blip r:embed="rId2"/>
            <a:stretch>
              <a:fillRect/>
            </a:stretch>
          </p:blipFill>
          <p:spPr>
            <a:xfrm>
              <a:off x="7015613" y="2631799"/>
              <a:ext cx="1234440" cy="1234440"/>
            </a:xfrm>
            <a:prstGeom prst="rect">
              <a:avLst/>
            </a:prstGeom>
          </p:spPr>
        </p:pic>
        <p:pic>
          <p:nvPicPr>
            <p:cNvPr id="7" name="Picture 6">
              <a:extLst>
                <a:ext uri="{FF2B5EF4-FFF2-40B4-BE49-F238E27FC236}">
                  <a16:creationId xmlns:a16="http://schemas.microsoft.com/office/drawing/2014/main" id="{324B41EB-CC52-8348-AF32-348DB28B5984}"/>
                </a:ext>
              </a:extLst>
            </p:cNvPr>
            <p:cNvPicPr>
              <a:picLocks noChangeAspect="1"/>
            </p:cNvPicPr>
            <p:nvPr/>
          </p:nvPicPr>
          <p:blipFill>
            <a:blip r:embed="rId3">
              <a:alphaModFix amt="30000"/>
            </a:blip>
            <a:stretch>
              <a:fillRect/>
            </a:stretch>
          </p:blipFill>
          <p:spPr>
            <a:xfrm>
              <a:off x="6011484" y="2974699"/>
              <a:ext cx="457200" cy="457200"/>
            </a:xfrm>
            <a:prstGeom prst="rect">
              <a:avLst/>
            </a:prstGeom>
          </p:spPr>
        </p:pic>
        <p:sp>
          <p:nvSpPr>
            <p:cNvPr id="8" name="Rectangle 7">
              <a:extLst>
                <a:ext uri="{FF2B5EF4-FFF2-40B4-BE49-F238E27FC236}">
                  <a16:creationId xmlns:a16="http://schemas.microsoft.com/office/drawing/2014/main" id="{E0957795-69A9-EC40-8375-11987F7E95D2}"/>
                </a:ext>
              </a:extLst>
            </p:cNvPr>
            <p:cNvSpPr/>
            <p:nvPr/>
          </p:nvSpPr>
          <p:spPr>
            <a:xfrm>
              <a:off x="4052035" y="4350383"/>
              <a:ext cx="1136850" cy="553998"/>
            </a:xfrm>
            <a:prstGeom prst="rect">
              <a:avLst/>
            </a:prstGeom>
          </p:spPr>
          <p:txBody>
            <a:bodyPr wrap="none">
              <a:spAutoFit/>
            </a:bodyPr>
            <a:lstStyle/>
            <a:p>
              <a:pPr algn="ctr"/>
              <a:r>
                <a:rPr lang="en-US" sz="1500" b="1">
                  <a:solidFill>
                    <a:schemeClr val="bg1"/>
                  </a:solidFill>
                  <a:latin typeface="Segoe UI Semibold" panose="020B0502040204020203" pitchFamily="34" charset="0"/>
                  <a:ea typeface="Calibri" panose="020F0502020204030204" pitchFamily="34" charset="0"/>
                  <a:cs typeface="Segoe UI Semibold" panose="020B0502040204020203" pitchFamily="34" charset="0"/>
                </a:rPr>
                <a:t>Azure</a:t>
              </a:r>
            </a:p>
            <a:p>
              <a:pPr algn="ctr"/>
              <a:r>
                <a:rPr lang="en-US" sz="1500">
                  <a:solidFill>
                    <a:schemeClr val="bg1"/>
                  </a:solidFill>
                  <a:latin typeface="Segoe UI Semilight" panose="020B0402040204020203" pitchFamily="34" charset="0"/>
                  <a:ea typeface="Calibri" panose="020F0502020204030204" pitchFamily="34" charset="0"/>
                  <a:cs typeface="Segoe UI Semilight" panose="020B0402040204020203" pitchFamily="34" charset="0"/>
                </a:rPr>
                <a:t>Cosmos DB</a:t>
              </a:r>
            </a:p>
          </p:txBody>
        </p:sp>
        <p:sp>
          <p:nvSpPr>
            <p:cNvPr id="9" name="Rectangle 8">
              <a:extLst>
                <a:ext uri="{FF2B5EF4-FFF2-40B4-BE49-F238E27FC236}">
                  <a16:creationId xmlns:a16="http://schemas.microsoft.com/office/drawing/2014/main" id="{FD097B53-838F-7D48-B41B-0E036FFF6EA2}"/>
                </a:ext>
              </a:extLst>
            </p:cNvPr>
            <p:cNvSpPr/>
            <p:nvPr/>
          </p:nvSpPr>
          <p:spPr>
            <a:xfrm>
              <a:off x="6974191" y="4350383"/>
              <a:ext cx="1317285" cy="553998"/>
            </a:xfrm>
            <a:prstGeom prst="rect">
              <a:avLst/>
            </a:prstGeom>
          </p:spPr>
          <p:txBody>
            <a:bodyPr wrap="none">
              <a:spAutoFit/>
            </a:bodyPr>
            <a:lstStyle/>
            <a:p>
              <a:pPr algn="ctr"/>
              <a:r>
                <a:rPr lang="en-US" sz="1500" b="1">
                  <a:solidFill>
                    <a:schemeClr val="bg1"/>
                  </a:solidFill>
                  <a:latin typeface="Segoe UI Semibold" panose="020B0502040204020203" pitchFamily="34" charset="0"/>
                  <a:ea typeface="Calibri" panose="020F0502020204030204" pitchFamily="34" charset="0"/>
                  <a:cs typeface="Segoe UI Semibold" panose="020B0502040204020203" pitchFamily="34" charset="0"/>
                </a:rPr>
                <a:t>Visual Studio</a:t>
              </a:r>
            </a:p>
            <a:p>
              <a:pPr algn="ctr"/>
              <a:r>
                <a:rPr lang="en-US" sz="1500">
                  <a:solidFill>
                    <a:schemeClr val="bg1"/>
                  </a:solidFill>
                  <a:latin typeface="Segoe UI Semilight" panose="020B0402040204020203" pitchFamily="34" charset="0"/>
                  <a:ea typeface="Calibri" panose="020F0502020204030204" pitchFamily="34" charset="0"/>
                  <a:cs typeface="Segoe UI Semilight" panose="020B0402040204020203" pitchFamily="34" charset="0"/>
                </a:rPr>
                <a:t>App Center</a:t>
              </a:r>
            </a:p>
          </p:txBody>
        </p:sp>
        <p:pic>
          <p:nvPicPr>
            <p:cNvPr id="14" name="Picture 13">
              <a:extLst>
                <a:ext uri="{FF2B5EF4-FFF2-40B4-BE49-F238E27FC236}">
                  <a16:creationId xmlns:a16="http://schemas.microsoft.com/office/drawing/2014/main" id="{10311332-4C1F-EF4C-997F-F7CF12B66A67}"/>
                </a:ext>
              </a:extLst>
            </p:cNvPr>
            <p:cNvPicPr>
              <a:picLocks noChangeAspect="1"/>
            </p:cNvPicPr>
            <p:nvPr/>
          </p:nvPicPr>
          <p:blipFill>
            <a:blip r:embed="rId4"/>
            <a:stretch>
              <a:fillRect/>
            </a:stretch>
          </p:blipFill>
          <p:spPr>
            <a:xfrm>
              <a:off x="3820360" y="2586079"/>
              <a:ext cx="1600200" cy="1280160"/>
            </a:xfrm>
            <a:prstGeom prst="rect">
              <a:avLst/>
            </a:prstGeom>
          </p:spPr>
        </p:pic>
      </p:grpSp>
    </p:spTree>
    <p:extLst>
      <p:ext uri="{BB962C8B-B14F-4D97-AF65-F5344CB8AC3E}">
        <p14:creationId xmlns:p14="http://schemas.microsoft.com/office/powerpoint/2010/main" val="3409351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rgbClr val="E7EBE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4DD372-1BC0-2347-B216-ED89B117B166}"/>
              </a:ext>
            </a:extLst>
          </p:cNvPr>
          <p:cNvPicPr>
            <a:picLocks noChangeAspect="1"/>
          </p:cNvPicPr>
          <p:nvPr/>
        </p:nvPicPr>
        <p:blipFill>
          <a:blip r:embed="rId2"/>
          <a:stretch>
            <a:fillRect/>
          </a:stretch>
        </p:blipFill>
        <p:spPr>
          <a:xfrm>
            <a:off x="1697061" y="805071"/>
            <a:ext cx="8797877" cy="5247856"/>
          </a:xfrm>
          <a:prstGeom prst="rect">
            <a:avLst/>
          </a:prstGeom>
        </p:spPr>
      </p:pic>
      <p:sp>
        <p:nvSpPr>
          <p:cNvPr id="4" name="Rectangle 3">
            <a:extLst>
              <a:ext uri="{FF2B5EF4-FFF2-40B4-BE49-F238E27FC236}">
                <a16:creationId xmlns:a16="http://schemas.microsoft.com/office/drawing/2014/main" id="{B1A70988-BA9C-7B4B-8A71-DBA4E2D79081}"/>
              </a:ext>
            </a:extLst>
          </p:cNvPr>
          <p:cNvSpPr/>
          <p:nvPr/>
        </p:nvSpPr>
        <p:spPr>
          <a:xfrm>
            <a:off x="-827903" y="0"/>
            <a:ext cx="827903" cy="827903"/>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7855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7EBED"/>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33524F-3D6D-8640-9331-C5DE595EF68A}"/>
              </a:ext>
            </a:extLst>
          </p:cNvPr>
          <p:cNvPicPr>
            <a:picLocks noChangeAspect="1"/>
          </p:cNvPicPr>
          <p:nvPr/>
        </p:nvPicPr>
        <p:blipFill>
          <a:blip r:embed="rId2"/>
          <a:stretch>
            <a:fillRect/>
          </a:stretch>
        </p:blipFill>
        <p:spPr>
          <a:xfrm>
            <a:off x="2558426" y="857613"/>
            <a:ext cx="7075146" cy="5142773"/>
          </a:xfrm>
          <a:prstGeom prst="rect">
            <a:avLst/>
          </a:prstGeom>
        </p:spPr>
      </p:pic>
      <p:sp>
        <p:nvSpPr>
          <p:cNvPr id="5" name="Rectangle 4">
            <a:extLst>
              <a:ext uri="{FF2B5EF4-FFF2-40B4-BE49-F238E27FC236}">
                <a16:creationId xmlns:a16="http://schemas.microsoft.com/office/drawing/2014/main" id="{CC0E81F3-2C8E-E143-8A39-0D6E835A8B9D}"/>
              </a:ext>
            </a:extLst>
          </p:cNvPr>
          <p:cNvSpPr/>
          <p:nvPr/>
        </p:nvSpPr>
        <p:spPr>
          <a:xfrm>
            <a:off x="-827903" y="0"/>
            <a:ext cx="827903" cy="827903"/>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5265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7EBED"/>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4FCEB5A-A0C4-A64D-81A8-8669E696E274}"/>
              </a:ext>
            </a:extLst>
          </p:cNvPr>
          <p:cNvSpPr/>
          <p:nvPr/>
        </p:nvSpPr>
        <p:spPr>
          <a:xfrm>
            <a:off x="728133" y="7376722"/>
            <a:ext cx="6096000" cy="1993623"/>
          </a:xfrm>
          <a:prstGeom prst="rect">
            <a:avLst/>
          </a:prstGeom>
        </p:spPr>
        <p:txBody>
          <a:bodyPr>
            <a:spAutoFit/>
          </a:bodyPr>
          <a:lstStyle/>
          <a:p>
            <a:r>
              <a:rPr lang="en-US"/>
              <a:t>Offline writes cached  </a:t>
            </a:r>
          </a:p>
          <a:p>
            <a:r>
              <a:rPr lang="en-US"/>
              <a:t>Reads: latest cached document</a:t>
            </a:r>
          </a:p>
          <a:p>
            <a:r>
              <a:rPr lang="en-US"/>
              <a:t>Default Time To Live: 1 day.</a:t>
            </a:r>
          </a:p>
          <a:p>
            <a:pPr lvl="1"/>
            <a:r>
              <a:rPr lang="en-US"/>
              <a:t> Can customize this using </a:t>
            </a:r>
            <a:r>
              <a:rPr lang="en-US" err="1"/>
              <a:t>WriteOptions</a:t>
            </a:r>
            <a:r>
              <a:rPr lang="en-US"/>
              <a:t>() or </a:t>
            </a:r>
            <a:r>
              <a:rPr lang="en-US" err="1"/>
              <a:t>ReadOptions</a:t>
            </a:r>
            <a:r>
              <a:rPr lang="en-US"/>
              <a:t>() in the SDK</a:t>
            </a:r>
          </a:p>
          <a:p>
            <a:endParaRPr lang="en-US"/>
          </a:p>
          <a:p>
            <a:endParaRPr lang="en-US"/>
          </a:p>
        </p:txBody>
      </p:sp>
      <p:sp>
        <p:nvSpPr>
          <p:cNvPr id="4" name="Rectangle 3">
            <a:extLst>
              <a:ext uri="{FF2B5EF4-FFF2-40B4-BE49-F238E27FC236}">
                <a16:creationId xmlns:a16="http://schemas.microsoft.com/office/drawing/2014/main" id="{313C208B-870E-F64F-810D-181C69408D4C}"/>
              </a:ext>
            </a:extLst>
          </p:cNvPr>
          <p:cNvSpPr/>
          <p:nvPr/>
        </p:nvSpPr>
        <p:spPr>
          <a:xfrm>
            <a:off x="-827903" y="0"/>
            <a:ext cx="827903" cy="827903"/>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2">
            <a:extLst>
              <a:ext uri="{FF2B5EF4-FFF2-40B4-BE49-F238E27FC236}">
                <a16:creationId xmlns:a16="http://schemas.microsoft.com/office/drawing/2014/main" id="{8E3D3BAE-7E34-EF45-A274-F89EBEA162EB}"/>
              </a:ext>
            </a:extLst>
          </p:cNvPr>
          <p:cNvSpPr txBox="1">
            <a:spLocks/>
          </p:cNvSpPr>
          <p:nvPr/>
        </p:nvSpPr>
        <p:spPr>
          <a:xfrm>
            <a:off x="3171628" y="5377713"/>
            <a:ext cx="5848744" cy="461665"/>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3000">
                <a:latin typeface="Segoe UI Semilight" panose="020B0402040204020203" pitchFamily="34" charset="0"/>
                <a:cs typeface="Segoe UI Semilight" panose="020B0402040204020203" pitchFamily="34" charset="0"/>
              </a:rPr>
              <a:t>Offline Scenarios - Write</a:t>
            </a:r>
          </a:p>
        </p:txBody>
      </p:sp>
      <p:pic>
        <p:nvPicPr>
          <p:cNvPr id="11" name="Picture 10">
            <a:extLst>
              <a:ext uri="{FF2B5EF4-FFF2-40B4-BE49-F238E27FC236}">
                <a16:creationId xmlns:a16="http://schemas.microsoft.com/office/drawing/2014/main" id="{4B5B39B1-1665-F448-80C7-8DA98F4D4A6F}"/>
              </a:ext>
            </a:extLst>
          </p:cNvPr>
          <p:cNvPicPr>
            <a:picLocks noChangeAspect="1"/>
          </p:cNvPicPr>
          <p:nvPr/>
        </p:nvPicPr>
        <p:blipFill>
          <a:blip r:embed="rId2"/>
          <a:stretch>
            <a:fillRect/>
          </a:stretch>
        </p:blipFill>
        <p:spPr>
          <a:xfrm>
            <a:off x="609600" y="1860886"/>
            <a:ext cx="10972800" cy="2186309"/>
          </a:xfrm>
          <a:prstGeom prst="rect">
            <a:avLst/>
          </a:prstGeom>
        </p:spPr>
      </p:pic>
    </p:spTree>
    <p:extLst>
      <p:ext uri="{BB962C8B-B14F-4D97-AF65-F5344CB8AC3E}">
        <p14:creationId xmlns:p14="http://schemas.microsoft.com/office/powerpoint/2010/main" val="1304806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7EBED"/>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4FCEB5A-A0C4-A64D-81A8-8669E696E274}"/>
              </a:ext>
            </a:extLst>
          </p:cNvPr>
          <p:cNvSpPr/>
          <p:nvPr/>
        </p:nvSpPr>
        <p:spPr>
          <a:xfrm>
            <a:off x="728133" y="7376722"/>
            <a:ext cx="6096000" cy="1993623"/>
          </a:xfrm>
          <a:prstGeom prst="rect">
            <a:avLst/>
          </a:prstGeom>
        </p:spPr>
        <p:txBody>
          <a:bodyPr>
            <a:spAutoFit/>
          </a:bodyPr>
          <a:lstStyle/>
          <a:p>
            <a:r>
              <a:rPr lang="en-US"/>
              <a:t>Offline writes cached  </a:t>
            </a:r>
          </a:p>
          <a:p>
            <a:r>
              <a:rPr lang="en-US"/>
              <a:t>Reads: latest cached document</a:t>
            </a:r>
          </a:p>
          <a:p>
            <a:r>
              <a:rPr lang="en-US"/>
              <a:t>Default Time To Live: 1 day.</a:t>
            </a:r>
          </a:p>
          <a:p>
            <a:pPr lvl="1"/>
            <a:r>
              <a:rPr lang="en-US"/>
              <a:t> Can customize this using </a:t>
            </a:r>
            <a:r>
              <a:rPr lang="en-US" err="1"/>
              <a:t>WriteOptions</a:t>
            </a:r>
            <a:r>
              <a:rPr lang="en-US"/>
              <a:t>() or </a:t>
            </a:r>
            <a:r>
              <a:rPr lang="en-US" err="1"/>
              <a:t>ReadOptions</a:t>
            </a:r>
            <a:r>
              <a:rPr lang="en-US"/>
              <a:t>() in the SDK</a:t>
            </a:r>
          </a:p>
          <a:p>
            <a:endParaRPr lang="en-US"/>
          </a:p>
          <a:p>
            <a:endParaRPr lang="en-US"/>
          </a:p>
        </p:txBody>
      </p:sp>
      <p:sp>
        <p:nvSpPr>
          <p:cNvPr id="4" name="Rectangle 3">
            <a:extLst>
              <a:ext uri="{FF2B5EF4-FFF2-40B4-BE49-F238E27FC236}">
                <a16:creationId xmlns:a16="http://schemas.microsoft.com/office/drawing/2014/main" id="{313C208B-870E-F64F-810D-181C69408D4C}"/>
              </a:ext>
            </a:extLst>
          </p:cNvPr>
          <p:cNvSpPr/>
          <p:nvPr/>
        </p:nvSpPr>
        <p:spPr>
          <a:xfrm>
            <a:off x="-827903" y="0"/>
            <a:ext cx="827903" cy="827903"/>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2">
            <a:extLst>
              <a:ext uri="{FF2B5EF4-FFF2-40B4-BE49-F238E27FC236}">
                <a16:creationId xmlns:a16="http://schemas.microsoft.com/office/drawing/2014/main" id="{8E3D3BAE-7E34-EF45-A274-F89EBEA162EB}"/>
              </a:ext>
            </a:extLst>
          </p:cNvPr>
          <p:cNvSpPr txBox="1">
            <a:spLocks/>
          </p:cNvSpPr>
          <p:nvPr/>
        </p:nvSpPr>
        <p:spPr>
          <a:xfrm>
            <a:off x="3171628" y="5377713"/>
            <a:ext cx="5848744" cy="461665"/>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3000">
                <a:latin typeface="Segoe UI Semilight" panose="020B0402040204020203" pitchFamily="34" charset="0"/>
                <a:cs typeface="Segoe UI Semilight" panose="020B0402040204020203" pitchFamily="34" charset="0"/>
              </a:rPr>
              <a:t>Offline Scenarios - Read</a:t>
            </a:r>
          </a:p>
        </p:txBody>
      </p:sp>
      <p:pic>
        <p:nvPicPr>
          <p:cNvPr id="5" name="Picture 4">
            <a:extLst>
              <a:ext uri="{FF2B5EF4-FFF2-40B4-BE49-F238E27FC236}">
                <a16:creationId xmlns:a16="http://schemas.microsoft.com/office/drawing/2014/main" id="{5A42283A-5DED-794B-8953-F4F817A016DD}"/>
              </a:ext>
            </a:extLst>
          </p:cNvPr>
          <p:cNvPicPr>
            <a:picLocks noChangeAspect="1"/>
          </p:cNvPicPr>
          <p:nvPr/>
        </p:nvPicPr>
        <p:blipFill>
          <a:blip r:embed="rId2"/>
          <a:stretch>
            <a:fillRect/>
          </a:stretch>
        </p:blipFill>
        <p:spPr>
          <a:xfrm>
            <a:off x="2738900" y="827903"/>
            <a:ext cx="6714200" cy="4053857"/>
          </a:xfrm>
          <a:prstGeom prst="rect">
            <a:avLst/>
          </a:prstGeom>
        </p:spPr>
      </p:pic>
    </p:spTree>
    <p:extLst>
      <p:ext uri="{BB962C8B-B14F-4D97-AF65-F5344CB8AC3E}">
        <p14:creationId xmlns:p14="http://schemas.microsoft.com/office/powerpoint/2010/main" val="40243290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7EBED"/>
        </a:solidFill>
        <a:effectLst/>
      </p:bgPr>
    </p:bg>
    <p:spTree>
      <p:nvGrpSpPr>
        <p:cNvPr id="1" name=""/>
        <p:cNvGrpSpPr/>
        <p:nvPr/>
      </p:nvGrpSpPr>
      <p:grpSpPr>
        <a:xfrm>
          <a:off x="0" y="0"/>
          <a:ext cx="0" cy="0"/>
          <a:chOff x="0" y="0"/>
          <a:chExt cx="0" cy="0"/>
        </a:xfrm>
      </p:grpSpPr>
      <p:sp>
        <p:nvSpPr>
          <p:cNvPr id="57" name="Title 2">
            <a:extLst>
              <a:ext uri="{FF2B5EF4-FFF2-40B4-BE49-F238E27FC236}">
                <a16:creationId xmlns:a16="http://schemas.microsoft.com/office/drawing/2014/main" id="{2821FD25-AE88-664F-B4C2-A07588BF88E0}"/>
              </a:ext>
            </a:extLst>
          </p:cNvPr>
          <p:cNvSpPr>
            <a:spLocks noGrp="1"/>
          </p:cNvSpPr>
          <p:nvPr>
            <p:ph type="title"/>
          </p:nvPr>
        </p:nvSpPr>
        <p:spPr>
          <a:xfrm>
            <a:off x="1684814" y="2893036"/>
            <a:ext cx="1787434" cy="923330"/>
          </a:xfrm>
        </p:spPr>
        <p:txBody>
          <a:bodyPr anchor="ctr" anchorCtr="0">
            <a:normAutofit/>
          </a:bodyPr>
          <a:lstStyle/>
          <a:p>
            <a:r>
              <a:rPr lang="en-US" sz="3000"/>
              <a:t>Data </a:t>
            </a:r>
            <a:br>
              <a:rPr lang="en-US" sz="3000"/>
            </a:br>
            <a:r>
              <a:rPr lang="en-US" sz="3000">
                <a:latin typeface="Segoe UI Semilight" panose="020B0402040204020203" pitchFamily="34" charset="0"/>
                <a:cs typeface="Segoe UI Semilight" panose="020B0402040204020203" pitchFamily="34" charset="0"/>
              </a:rPr>
              <a:t>Metrics</a:t>
            </a:r>
          </a:p>
        </p:txBody>
      </p:sp>
      <p:pic>
        <p:nvPicPr>
          <p:cNvPr id="58" name="Picture 57">
            <a:extLst>
              <a:ext uri="{FF2B5EF4-FFF2-40B4-BE49-F238E27FC236}">
                <a16:creationId xmlns:a16="http://schemas.microsoft.com/office/drawing/2014/main" id="{D9B7FB0B-C856-314A-B6AA-A78BEBF4077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6000"/>
                    </a14:imgEffect>
                  </a14:imgLayer>
                </a14:imgProps>
              </a:ext>
            </a:extLst>
          </a:blip>
          <a:stretch>
            <a:fillRect/>
          </a:stretch>
        </p:blipFill>
        <p:spPr>
          <a:xfrm>
            <a:off x="585216" y="2982286"/>
            <a:ext cx="822960" cy="822960"/>
          </a:xfrm>
          <a:prstGeom prst="rect">
            <a:avLst/>
          </a:prstGeom>
        </p:spPr>
      </p:pic>
      <p:sp>
        <p:nvSpPr>
          <p:cNvPr id="87" name="Rectangle 86">
            <a:extLst>
              <a:ext uri="{FF2B5EF4-FFF2-40B4-BE49-F238E27FC236}">
                <a16:creationId xmlns:a16="http://schemas.microsoft.com/office/drawing/2014/main" id="{B280977F-511D-984F-AD6D-8F8912638ADB}"/>
              </a:ext>
            </a:extLst>
          </p:cNvPr>
          <p:cNvSpPr/>
          <p:nvPr/>
        </p:nvSpPr>
        <p:spPr>
          <a:xfrm>
            <a:off x="-827903" y="0"/>
            <a:ext cx="827903" cy="827903"/>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manager" title="Icon of three people with lines connecting them">
            <a:extLst>
              <a:ext uri="{FF2B5EF4-FFF2-40B4-BE49-F238E27FC236}">
                <a16:creationId xmlns:a16="http://schemas.microsoft.com/office/drawing/2014/main" id="{D684E388-1AA0-8E41-A09C-21E6A0499822}"/>
              </a:ext>
            </a:extLst>
          </p:cNvPr>
          <p:cNvSpPr>
            <a:spLocks noChangeAspect="1" noEditPoints="1"/>
          </p:cNvSpPr>
          <p:nvPr/>
        </p:nvSpPr>
        <p:spPr bwMode="auto">
          <a:xfrm>
            <a:off x="12282932" y="3787109"/>
            <a:ext cx="355747" cy="35857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nvGrpSpPr>
          <p:cNvPr id="2" name="Group 1">
            <a:extLst>
              <a:ext uri="{FF2B5EF4-FFF2-40B4-BE49-F238E27FC236}">
                <a16:creationId xmlns:a16="http://schemas.microsoft.com/office/drawing/2014/main" id="{A70591FD-7E95-9F45-A3C8-F9DEFB3C9D38}"/>
              </a:ext>
            </a:extLst>
          </p:cNvPr>
          <p:cNvGrpSpPr/>
          <p:nvPr/>
        </p:nvGrpSpPr>
        <p:grpSpPr>
          <a:xfrm>
            <a:off x="3980688" y="524190"/>
            <a:ext cx="8211312" cy="5809619"/>
            <a:chOff x="3748886" y="671837"/>
            <a:chExt cx="8211312" cy="5809619"/>
          </a:xfrm>
          <a:effectLst>
            <a:outerShdw blurRad="254000" dist="76200" dir="5400000" algn="t" rotWithShape="0">
              <a:prstClr val="black">
                <a:alpha val="20000"/>
              </a:prstClr>
            </a:outerShdw>
          </a:effectLst>
        </p:grpSpPr>
        <p:pic>
          <p:nvPicPr>
            <p:cNvPr id="39" name="Picture 38" descr="A screenshot of a cell phone&#10;&#10;Description automatically generated">
              <a:extLst>
                <a:ext uri="{FF2B5EF4-FFF2-40B4-BE49-F238E27FC236}">
                  <a16:creationId xmlns:a16="http://schemas.microsoft.com/office/drawing/2014/main" id="{9C0E05DF-ABD0-294C-A5BF-DC1309AED4AE}"/>
                </a:ext>
              </a:extLst>
            </p:cNvPr>
            <p:cNvPicPr>
              <a:picLocks noChangeAspect="1"/>
            </p:cNvPicPr>
            <p:nvPr/>
          </p:nvPicPr>
          <p:blipFill>
            <a:blip r:embed="rId4"/>
            <a:stretch>
              <a:fillRect/>
            </a:stretch>
          </p:blipFill>
          <p:spPr>
            <a:xfrm>
              <a:off x="3748886" y="1128471"/>
              <a:ext cx="8207910" cy="5352985"/>
            </a:xfrm>
            <a:prstGeom prst="rect">
              <a:avLst/>
            </a:prstGeom>
          </p:spPr>
        </p:pic>
        <p:pic>
          <p:nvPicPr>
            <p:cNvPr id="36" name="Picture 35">
              <a:extLst>
                <a:ext uri="{FF2B5EF4-FFF2-40B4-BE49-F238E27FC236}">
                  <a16:creationId xmlns:a16="http://schemas.microsoft.com/office/drawing/2014/main" id="{973D71D9-CA96-9A45-9010-C77997A131E5}"/>
                </a:ext>
              </a:extLst>
            </p:cNvPr>
            <p:cNvPicPr>
              <a:picLocks noChangeAspect="1"/>
            </p:cNvPicPr>
            <p:nvPr/>
          </p:nvPicPr>
          <p:blipFill rotWithShape="1">
            <a:blip r:embed="rId5"/>
            <a:srcRect b="91766"/>
            <a:stretch/>
          </p:blipFill>
          <p:spPr>
            <a:xfrm>
              <a:off x="3748886" y="671837"/>
              <a:ext cx="8211312" cy="456634"/>
            </a:xfrm>
            <a:prstGeom prst="rect">
              <a:avLst/>
            </a:prstGeom>
          </p:spPr>
        </p:pic>
      </p:grpSp>
    </p:spTree>
    <p:extLst>
      <p:ext uri="{BB962C8B-B14F-4D97-AF65-F5344CB8AC3E}">
        <p14:creationId xmlns:p14="http://schemas.microsoft.com/office/powerpoint/2010/main" val="2504881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7EBED"/>
        </a:solidFill>
        <a:effectLst/>
      </p:bgPr>
    </p:bg>
    <p:spTree>
      <p:nvGrpSpPr>
        <p:cNvPr id="1" name=""/>
        <p:cNvGrpSpPr/>
        <p:nvPr/>
      </p:nvGrpSpPr>
      <p:grpSpPr>
        <a:xfrm>
          <a:off x="0" y="0"/>
          <a:ext cx="0" cy="0"/>
          <a:chOff x="0" y="0"/>
          <a:chExt cx="0" cy="0"/>
        </a:xfrm>
      </p:grpSpPr>
      <p:sp>
        <p:nvSpPr>
          <p:cNvPr id="57" name="Title 2">
            <a:extLst>
              <a:ext uri="{FF2B5EF4-FFF2-40B4-BE49-F238E27FC236}">
                <a16:creationId xmlns:a16="http://schemas.microsoft.com/office/drawing/2014/main" id="{2821FD25-AE88-664F-B4C2-A07588BF88E0}"/>
              </a:ext>
            </a:extLst>
          </p:cNvPr>
          <p:cNvSpPr>
            <a:spLocks noGrp="1"/>
          </p:cNvSpPr>
          <p:nvPr>
            <p:ph type="title"/>
          </p:nvPr>
        </p:nvSpPr>
        <p:spPr>
          <a:xfrm>
            <a:off x="1684814" y="2893036"/>
            <a:ext cx="1787434" cy="923330"/>
          </a:xfrm>
        </p:spPr>
        <p:txBody>
          <a:bodyPr anchor="ctr" anchorCtr="0">
            <a:normAutofit/>
          </a:bodyPr>
          <a:lstStyle/>
          <a:p>
            <a:r>
              <a:rPr lang="en-US" sz="3000"/>
              <a:t>Data </a:t>
            </a:r>
            <a:br>
              <a:rPr lang="en-US" sz="3000"/>
            </a:br>
            <a:r>
              <a:rPr lang="en-US" sz="3000">
                <a:latin typeface="Segoe UI Semilight" panose="020B0402040204020203" pitchFamily="34" charset="0"/>
                <a:cs typeface="Segoe UI Semilight" panose="020B0402040204020203" pitchFamily="34" charset="0"/>
              </a:rPr>
              <a:t>Browser</a:t>
            </a:r>
          </a:p>
        </p:txBody>
      </p:sp>
      <p:pic>
        <p:nvPicPr>
          <p:cNvPr id="58" name="Picture 57">
            <a:extLst>
              <a:ext uri="{FF2B5EF4-FFF2-40B4-BE49-F238E27FC236}">
                <a16:creationId xmlns:a16="http://schemas.microsoft.com/office/drawing/2014/main" id="{D9B7FB0B-C856-314A-B6AA-A78BEBF4077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6000"/>
                    </a14:imgEffect>
                  </a14:imgLayer>
                </a14:imgProps>
              </a:ext>
            </a:extLst>
          </a:blip>
          <a:stretch>
            <a:fillRect/>
          </a:stretch>
        </p:blipFill>
        <p:spPr>
          <a:xfrm>
            <a:off x="585216" y="2982286"/>
            <a:ext cx="822960" cy="822960"/>
          </a:xfrm>
          <a:prstGeom prst="rect">
            <a:avLst/>
          </a:prstGeom>
        </p:spPr>
      </p:pic>
      <p:sp>
        <p:nvSpPr>
          <p:cNvPr id="87" name="Rectangle 86">
            <a:extLst>
              <a:ext uri="{FF2B5EF4-FFF2-40B4-BE49-F238E27FC236}">
                <a16:creationId xmlns:a16="http://schemas.microsoft.com/office/drawing/2014/main" id="{B280977F-511D-984F-AD6D-8F8912638ADB}"/>
              </a:ext>
            </a:extLst>
          </p:cNvPr>
          <p:cNvSpPr/>
          <p:nvPr/>
        </p:nvSpPr>
        <p:spPr>
          <a:xfrm>
            <a:off x="-827903" y="0"/>
            <a:ext cx="827903" cy="827903"/>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manager" title="Icon of three people with lines connecting them">
            <a:extLst>
              <a:ext uri="{FF2B5EF4-FFF2-40B4-BE49-F238E27FC236}">
                <a16:creationId xmlns:a16="http://schemas.microsoft.com/office/drawing/2014/main" id="{D684E388-1AA0-8E41-A09C-21E6A0499822}"/>
              </a:ext>
            </a:extLst>
          </p:cNvPr>
          <p:cNvSpPr>
            <a:spLocks noChangeAspect="1" noEditPoints="1"/>
          </p:cNvSpPr>
          <p:nvPr/>
        </p:nvSpPr>
        <p:spPr bwMode="auto">
          <a:xfrm>
            <a:off x="12282932" y="3787109"/>
            <a:ext cx="355747" cy="35857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nvGrpSpPr>
          <p:cNvPr id="2" name="Group 1">
            <a:extLst>
              <a:ext uri="{FF2B5EF4-FFF2-40B4-BE49-F238E27FC236}">
                <a16:creationId xmlns:a16="http://schemas.microsoft.com/office/drawing/2014/main" id="{A70591FD-7E95-9F45-A3C8-F9DEFB3C9D38}"/>
              </a:ext>
            </a:extLst>
          </p:cNvPr>
          <p:cNvGrpSpPr/>
          <p:nvPr/>
        </p:nvGrpSpPr>
        <p:grpSpPr>
          <a:xfrm>
            <a:off x="3980688" y="672884"/>
            <a:ext cx="8211312" cy="5512230"/>
            <a:chOff x="3748886" y="820531"/>
            <a:chExt cx="8211312" cy="5512230"/>
          </a:xfrm>
          <a:effectLst>
            <a:outerShdw blurRad="254000" dist="76200" dir="5400000" algn="t" rotWithShape="0">
              <a:prstClr val="black">
                <a:alpha val="20000"/>
              </a:prstClr>
            </a:outerShdw>
          </a:effectLst>
        </p:grpSpPr>
        <p:pic>
          <p:nvPicPr>
            <p:cNvPr id="39" name="Picture 38">
              <a:extLst>
                <a:ext uri="{FF2B5EF4-FFF2-40B4-BE49-F238E27FC236}">
                  <a16:creationId xmlns:a16="http://schemas.microsoft.com/office/drawing/2014/main" id="{9C0E05DF-ABD0-294C-A5BF-DC1309AED4AE}"/>
                </a:ext>
              </a:extLst>
            </p:cNvPr>
            <p:cNvPicPr>
              <a:picLocks noChangeAspect="1"/>
            </p:cNvPicPr>
            <p:nvPr/>
          </p:nvPicPr>
          <p:blipFill>
            <a:blip r:embed="rId4"/>
            <a:stretch>
              <a:fillRect/>
            </a:stretch>
          </p:blipFill>
          <p:spPr>
            <a:xfrm>
              <a:off x="3752288" y="1277165"/>
              <a:ext cx="8207910" cy="5055596"/>
            </a:xfrm>
            <a:prstGeom prst="rect">
              <a:avLst/>
            </a:prstGeom>
          </p:spPr>
        </p:pic>
        <p:pic>
          <p:nvPicPr>
            <p:cNvPr id="36" name="Picture 35">
              <a:extLst>
                <a:ext uri="{FF2B5EF4-FFF2-40B4-BE49-F238E27FC236}">
                  <a16:creationId xmlns:a16="http://schemas.microsoft.com/office/drawing/2014/main" id="{973D71D9-CA96-9A45-9010-C77997A131E5}"/>
                </a:ext>
              </a:extLst>
            </p:cNvPr>
            <p:cNvPicPr>
              <a:picLocks noChangeAspect="1"/>
            </p:cNvPicPr>
            <p:nvPr/>
          </p:nvPicPr>
          <p:blipFill rotWithShape="1">
            <a:blip r:embed="rId5"/>
            <a:srcRect b="91766"/>
            <a:stretch/>
          </p:blipFill>
          <p:spPr>
            <a:xfrm>
              <a:off x="3748886" y="820531"/>
              <a:ext cx="8211312" cy="456634"/>
            </a:xfrm>
            <a:prstGeom prst="rect">
              <a:avLst/>
            </a:prstGeom>
          </p:spPr>
        </p:pic>
      </p:grpSp>
    </p:spTree>
    <p:extLst>
      <p:ext uri="{BB962C8B-B14F-4D97-AF65-F5344CB8AC3E}">
        <p14:creationId xmlns:p14="http://schemas.microsoft.com/office/powerpoint/2010/main" val="1660828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p:txBody>
          <a:bodyPr/>
          <a:lstStyle/>
          <a:p>
            <a:r>
              <a:rPr lang="en-US" dirty="0"/>
              <a:t>Walking on Sunshine …</a:t>
            </a:r>
          </a:p>
        </p:txBody>
      </p:sp>
      <p:sp>
        <p:nvSpPr>
          <p:cNvPr id="3" name="Title 1">
            <a:extLst>
              <a:ext uri="{FF2B5EF4-FFF2-40B4-BE49-F238E27FC236}">
                <a16:creationId xmlns:a16="http://schemas.microsoft.com/office/drawing/2014/main" id="{1898A09B-86F6-4A08-97D8-1B3D175CF01C}"/>
              </a:ext>
            </a:extLst>
          </p:cNvPr>
          <p:cNvSpPr txBox="1">
            <a:spLocks/>
          </p:cNvSpPr>
          <p:nvPr/>
        </p:nvSpPr>
        <p:spPr>
          <a:xfrm>
            <a:off x="1813455" y="3760363"/>
            <a:ext cx="10010687" cy="517065"/>
          </a:xfrm>
          <a:prstGeom prst="rect">
            <a:avLst/>
          </a:prstGeom>
          <a:noFill/>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6000" b="0" kern="1200" cap="none" spc="-98"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sz="2400" b="1" dirty="0"/>
              <a:t>… AUTH AND DATA WITH APP CENTER</a:t>
            </a:r>
          </a:p>
        </p:txBody>
      </p:sp>
    </p:spTree>
    <p:extLst>
      <p:ext uri="{BB962C8B-B14F-4D97-AF65-F5344CB8AC3E}">
        <p14:creationId xmlns:p14="http://schemas.microsoft.com/office/powerpoint/2010/main" val="28590711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68A295-C04A-42A2-B9DE-11E6E61BB78E}"/>
              </a:ext>
            </a:extLst>
          </p:cNvPr>
          <p:cNvSpPr>
            <a:spLocks noGrp="1"/>
          </p:cNvSpPr>
          <p:nvPr>
            <p:ph type="body" sz="quarter" idx="13"/>
          </p:nvPr>
        </p:nvSpPr>
        <p:spPr/>
        <p:txBody>
          <a:bodyPr/>
          <a:lstStyle/>
          <a:p>
            <a:r>
              <a:rPr lang="en-US" dirty="0"/>
              <a:t>Xamarin – cross platform mobile apps</a:t>
            </a:r>
          </a:p>
        </p:txBody>
      </p:sp>
      <p:sp>
        <p:nvSpPr>
          <p:cNvPr id="3" name="Title 2">
            <a:extLst>
              <a:ext uri="{FF2B5EF4-FFF2-40B4-BE49-F238E27FC236}">
                <a16:creationId xmlns:a16="http://schemas.microsoft.com/office/drawing/2014/main" id="{B72F8102-6221-4E18-A097-DEE8F1FD26C9}"/>
              </a:ext>
            </a:extLst>
          </p:cNvPr>
          <p:cNvSpPr>
            <a:spLocks noGrp="1"/>
          </p:cNvSpPr>
          <p:nvPr>
            <p:ph type="title"/>
          </p:nvPr>
        </p:nvSpPr>
        <p:spPr/>
        <p:txBody>
          <a:bodyPr/>
          <a:lstStyle/>
          <a:p>
            <a:r>
              <a:rPr lang="en-US" dirty="0"/>
              <a:t>Summary</a:t>
            </a:r>
          </a:p>
        </p:txBody>
      </p:sp>
      <p:sp>
        <p:nvSpPr>
          <p:cNvPr id="4" name="Text Placeholder 3">
            <a:extLst>
              <a:ext uri="{FF2B5EF4-FFF2-40B4-BE49-F238E27FC236}">
                <a16:creationId xmlns:a16="http://schemas.microsoft.com/office/drawing/2014/main" id="{CE887752-BC00-4B22-B461-601AA1CA986F}"/>
              </a:ext>
            </a:extLst>
          </p:cNvPr>
          <p:cNvSpPr>
            <a:spLocks noGrp="1"/>
          </p:cNvSpPr>
          <p:nvPr>
            <p:ph type="body" sz="quarter" idx="20"/>
          </p:nvPr>
        </p:nvSpPr>
        <p:spPr/>
        <p:txBody>
          <a:bodyPr/>
          <a:lstStyle/>
          <a:p>
            <a:r>
              <a:rPr lang="en-US" dirty="0"/>
              <a:t>Azure Functions – serverless backend</a:t>
            </a:r>
          </a:p>
        </p:txBody>
      </p:sp>
      <p:sp>
        <p:nvSpPr>
          <p:cNvPr id="5" name="Text Placeholder 4">
            <a:extLst>
              <a:ext uri="{FF2B5EF4-FFF2-40B4-BE49-F238E27FC236}">
                <a16:creationId xmlns:a16="http://schemas.microsoft.com/office/drawing/2014/main" id="{C4B11359-045E-4A22-8003-F9DD0B8B3989}"/>
              </a:ext>
            </a:extLst>
          </p:cNvPr>
          <p:cNvSpPr>
            <a:spLocks noGrp="1"/>
          </p:cNvSpPr>
          <p:nvPr>
            <p:ph type="body" sz="quarter" idx="22"/>
          </p:nvPr>
        </p:nvSpPr>
        <p:spPr/>
        <p:txBody>
          <a:bodyPr/>
          <a:lstStyle/>
          <a:p>
            <a:r>
              <a:rPr lang="en-US" dirty="0"/>
              <a:t>App Center – mobile backend as a service</a:t>
            </a:r>
          </a:p>
        </p:txBody>
      </p:sp>
      <p:pic>
        <p:nvPicPr>
          <p:cNvPr id="9" name="Content Placeholder 8">
            <a:extLst>
              <a:ext uri="{FF2B5EF4-FFF2-40B4-BE49-F238E27FC236}">
                <a16:creationId xmlns:a16="http://schemas.microsoft.com/office/drawing/2014/main" id="{EDEE8E5B-5376-421B-B622-758ED95D5218}"/>
              </a:ext>
            </a:extLst>
          </p:cNvPr>
          <p:cNvPicPr>
            <a:picLocks noGrp="1" noChangeAspect="1"/>
          </p:cNvPicPr>
          <p:nvPr>
            <p:ph sz="quarter" idx="29"/>
          </p:nvPr>
        </p:nvPicPr>
        <p:blipFill>
          <a:blip r:embed="rId2"/>
          <a:srcRect/>
          <a:stretch/>
        </p:blipFill>
        <p:spPr>
          <a:xfrm>
            <a:off x="514350" y="1238250"/>
            <a:ext cx="914400" cy="914400"/>
          </a:xfrm>
        </p:spPr>
      </p:pic>
      <p:pic>
        <p:nvPicPr>
          <p:cNvPr id="10" name="Content Placeholder 6">
            <a:extLst>
              <a:ext uri="{FF2B5EF4-FFF2-40B4-BE49-F238E27FC236}">
                <a16:creationId xmlns:a16="http://schemas.microsoft.com/office/drawing/2014/main" id="{0DDE1C5A-C9B6-42BF-978C-C328ECE001CA}"/>
              </a:ext>
            </a:extLst>
          </p:cNvPr>
          <p:cNvPicPr>
            <a:picLocks noGrp="1" noChangeAspect="1"/>
          </p:cNvPicPr>
          <p:nvPr>
            <p:ph sz="quarter" idx="30"/>
          </p:nvPr>
        </p:nvPicPr>
        <p:blipFill>
          <a:blip r:embed="rId3">
            <a:extLst>
              <a:ext uri="{96DAC541-7B7A-43D3-8B79-37D633B846F1}">
                <asvg:svgBlip xmlns:asvg="http://schemas.microsoft.com/office/drawing/2016/SVG/main" r:embed="rId4"/>
              </a:ext>
            </a:extLst>
          </a:blip>
          <a:stretch>
            <a:fillRect/>
          </a:stretch>
        </p:blipFill>
        <p:spPr>
          <a:xfrm>
            <a:off x="514350" y="2292350"/>
            <a:ext cx="914400" cy="914400"/>
          </a:xfrm>
        </p:spPr>
      </p:pic>
      <p:pic>
        <p:nvPicPr>
          <p:cNvPr id="11" name="Content Placeholder 10">
            <a:extLst>
              <a:ext uri="{FF2B5EF4-FFF2-40B4-BE49-F238E27FC236}">
                <a16:creationId xmlns:a16="http://schemas.microsoft.com/office/drawing/2014/main" id="{AC9066C5-A0AA-4417-B0BC-1A396581ADB2}"/>
              </a:ext>
            </a:extLst>
          </p:cNvPr>
          <p:cNvPicPr>
            <a:picLocks noGrp="1" noChangeAspect="1"/>
          </p:cNvPicPr>
          <p:nvPr>
            <p:ph sz="quarter" idx="31"/>
          </p:nvPr>
        </p:nvPicPr>
        <p:blipFill>
          <a:blip r:embed="rId5"/>
          <a:stretch>
            <a:fillRect/>
          </a:stretch>
        </p:blipFill>
        <p:spPr>
          <a:xfrm>
            <a:off x="514350" y="3346450"/>
            <a:ext cx="914400" cy="914400"/>
          </a:xfrm>
          <a:prstGeom prst="rect">
            <a:avLst/>
          </a:prstGeom>
        </p:spPr>
      </p:pic>
    </p:spTree>
    <p:extLst>
      <p:ext uri="{BB962C8B-B14F-4D97-AF65-F5344CB8AC3E}">
        <p14:creationId xmlns:p14="http://schemas.microsoft.com/office/powerpoint/2010/main" val="386969649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a:xfrm>
            <a:off x="2019626" y="2783463"/>
            <a:ext cx="8332038" cy="1793090"/>
          </a:xfrm>
        </p:spPr>
        <p:txBody>
          <a:bodyPr/>
          <a:lstStyle/>
          <a:p>
            <a:r>
              <a:rPr lang="en-US" sz="8800" b="1" dirty="0">
                <a:latin typeface="+mn-lt"/>
              </a:rPr>
              <a:t>Thank You..! </a:t>
            </a:r>
            <a:r>
              <a:rPr lang="en-US" sz="8800" b="1" dirty="0">
                <a:latin typeface="+mn-lt"/>
                <a:sym typeface="Wingdings" panose="05000000000000000000" pitchFamily="2" charset="2"/>
              </a:rPr>
              <a:t></a:t>
            </a:r>
            <a:endParaRPr lang="en-US" sz="8800" b="1" dirty="0">
              <a:latin typeface="+mn-lt"/>
            </a:endParaRPr>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a:xfrm>
            <a:off x="453502" y="5210674"/>
            <a:ext cx="4387439" cy="1369420"/>
          </a:xfrm>
        </p:spPr>
        <p:txBody>
          <a:bodyPr/>
          <a:lstStyle/>
          <a:p>
            <a:r>
              <a:rPr lang="en-US" sz="3600" b="1" dirty="0">
                <a:latin typeface="+mn-lt"/>
              </a:rPr>
              <a:t>Harikrishnan</a:t>
            </a:r>
          </a:p>
          <a:p>
            <a:r>
              <a:rPr lang="en-US" sz="2800" dirty="0"/>
              <a:t>Sr Mobile App Developer</a:t>
            </a:r>
            <a:endParaRPr lang="en-US" sz="3000" dirty="0"/>
          </a:p>
          <a:p>
            <a:r>
              <a:rPr lang="en-US" sz="2200" dirty="0">
                <a:latin typeface="Consolas" panose="020B0609020204030204" pitchFamily="49" charset="0"/>
              </a:rPr>
              <a:t>@</a:t>
            </a:r>
            <a:r>
              <a:rPr lang="en-US" sz="2200" dirty="0" err="1">
                <a:latin typeface="Consolas" panose="020B0609020204030204" pitchFamily="49" charset="0"/>
              </a:rPr>
              <a:t>cn_harikrishnan</a:t>
            </a:r>
            <a:endParaRPr lang="en-US" sz="2200" dirty="0">
              <a:latin typeface="Consolas" panose="020B0609020204030204" pitchFamily="49" charset="0"/>
            </a:endParaRPr>
          </a:p>
          <a:p>
            <a:endParaRPr lang="en-US" sz="2000" dirty="0">
              <a:latin typeface="Consolas" panose="020B0609020204030204" pitchFamily="49" charset="0"/>
            </a:endParaRPr>
          </a:p>
          <a:p>
            <a:endParaRPr lang="en-US" sz="2000" dirty="0">
              <a:latin typeface="Consolas" panose="020B0609020204030204" pitchFamily="49" charset="0"/>
            </a:endParaRPr>
          </a:p>
        </p:txBody>
      </p:sp>
      <p:sp>
        <p:nvSpPr>
          <p:cNvPr id="4" name="Text Placeholder 2">
            <a:extLst>
              <a:ext uri="{FF2B5EF4-FFF2-40B4-BE49-F238E27FC236}">
                <a16:creationId xmlns:a16="http://schemas.microsoft.com/office/drawing/2014/main" id="{655D7ED2-3932-4ACA-BB3C-9C4418EEC8DB}"/>
              </a:ext>
            </a:extLst>
          </p:cNvPr>
          <p:cNvSpPr txBox="1">
            <a:spLocks/>
          </p:cNvSpPr>
          <p:nvPr/>
        </p:nvSpPr>
        <p:spPr>
          <a:xfrm>
            <a:off x="6465368" y="5237573"/>
            <a:ext cx="3467520" cy="1369420"/>
          </a:xfrm>
          <a:prstGeom prst="rect">
            <a:avLst/>
          </a:prstGeom>
          <a:noFill/>
        </p:spPr>
        <p:txBody>
          <a:bodyPr vert="horz" wrap="square" lIns="146304" tIns="109728" rIns="146304" bIns="109728" rtlCol="0">
            <a:no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sz="3137" kern="1200" spc="0" baseline="0">
                <a:gradFill>
                  <a:gsLst>
                    <a:gs pos="91000">
                      <a:schemeClr val="tx1"/>
                    </a:gs>
                    <a:gs pos="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600" b="1" dirty="0">
                <a:latin typeface="+mn-lt"/>
              </a:rPr>
              <a:t>Abhishek</a:t>
            </a:r>
          </a:p>
          <a:p>
            <a:r>
              <a:rPr lang="en-US" sz="2800" dirty="0"/>
              <a:t>Sr Software Engineer</a:t>
            </a:r>
          </a:p>
          <a:p>
            <a:endParaRPr lang="en-US" sz="2200" dirty="0">
              <a:latin typeface="Consolas" panose="020B0609020204030204" pitchFamily="49" charset="0"/>
            </a:endParaRPr>
          </a:p>
          <a:p>
            <a:endParaRPr lang="en-US" sz="2000" dirty="0">
              <a:latin typeface="Consolas" panose="020B0609020204030204" pitchFamily="49" charset="0"/>
            </a:endParaRPr>
          </a:p>
          <a:p>
            <a:endParaRPr lang="en-US" sz="2000" dirty="0">
              <a:latin typeface="Consolas" panose="020B0609020204030204" pitchFamily="49" charset="0"/>
            </a:endParaRPr>
          </a:p>
        </p:txBody>
      </p:sp>
      <p:sp>
        <p:nvSpPr>
          <p:cNvPr id="5" name="Text Placeholder 2">
            <a:extLst>
              <a:ext uri="{FF2B5EF4-FFF2-40B4-BE49-F238E27FC236}">
                <a16:creationId xmlns:a16="http://schemas.microsoft.com/office/drawing/2014/main" id="{6CB4F53F-DA90-4FD2-A98F-3E7BEA3C3363}"/>
              </a:ext>
            </a:extLst>
          </p:cNvPr>
          <p:cNvSpPr txBox="1">
            <a:spLocks/>
          </p:cNvSpPr>
          <p:nvPr/>
        </p:nvSpPr>
        <p:spPr>
          <a:xfrm>
            <a:off x="3752634" y="349626"/>
            <a:ext cx="4584537" cy="726141"/>
          </a:xfrm>
          <a:prstGeom prst="rect">
            <a:avLst/>
          </a:prstGeom>
          <a:noFill/>
        </p:spPr>
        <p:txBody>
          <a:bodyPr vert="horz" wrap="square" lIns="146304" tIns="109728" rIns="146304" bIns="109728" rtlCol="0">
            <a:no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sz="3137" kern="1200" spc="0" baseline="0">
                <a:gradFill>
                  <a:gsLst>
                    <a:gs pos="91000">
                      <a:schemeClr val="tx1"/>
                    </a:gs>
                    <a:gs pos="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endParaRPr lang="en-US" sz="3600" dirty="0">
              <a:latin typeface="Consolas" panose="020B0609020204030204" pitchFamily="49" charset="0"/>
            </a:endParaRPr>
          </a:p>
        </p:txBody>
      </p:sp>
    </p:spTree>
    <p:extLst>
      <p:ext uri="{BB962C8B-B14F-4D97-AF65-F5344CB8AC3E}">
        <p14:creationId xmlns:p14="http://schemas.microsoft.com/office/powerpoint/2010/main" val="204050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p:txBody>
          <a:bodyPr/>
          <a:lstStyle/>
          <a:p>
            <a:r>
              <a:rPr lang="en-US" dirty="0"/>
              <a:t>Here Comes the Sun … </a:t>
            </a:r>
          </a:p>
        </p:txBody>
      </p:sp>
      <p:sp>
        <p:nvSpPr>
          <p:cNvPr id="3" name="Title 1">
            <a:extLst>
              <a:ext uri="{FF2B5EF4-FFF2-40B4-BE49-F238E27FC236}">
                <a16:creationId xmlns:a16="http://schemas.microsoft.com/office/drawing/2014/main" id="{BDE0C5B6-6AEB-432D-B3D0-B44E9C004D1A}"/>
              </a:ext>
            </a:extLst>
          </p:cNvPr>
          <p:cNvSpPr txBox="1">
            <a:spLocks/>
          </p:cNvSpPr>
          <p:nvPr/>
        </p:nvSpPr>
        <p:spPr>
          <a:xfrm>
            <a:off x="1813455" y="3760363"/>
            <a:ext cx="10010687" cy="517065"/>
          </a:xfrm>
          <a:prstGeom prst="rect">
            <a:avLst/>
          </a:prstGeom>
          <a:noFill/>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6000" b="0" kern="1200" cap="none" spc="-98"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sz="2400" b="1" dirty="0"/>
              <a:t>… WHAT WE’RE BUILDING TODAY</a:t>
            </a:r>
          </a:p>
        </p:txBody>
      </p:sp>
    </p:spTree>
    <p:extLst>
      <p:ext uri="{BB962C8B-B14F-4D97-AF65-F5344CB8AC3E}">
        <p14:creationId xmlns:p14="http://schemas.microsoft.com/office/powerpoint/2010/main" val="4296250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37C623-2C85-E443-9394-CF048FB5521A}"/>
              </a:ext>
            </a:extLst>
          </p:cNvPr>
          <p:cNvPicPr>
            <a:picLocks noChangeAspect="1"/>
          </p:cNvPicPr>
          <p:nvPr/>
        </p:nvPicPr>
        <p:blipFill>
          <a:blip r:embed="rId2"/>
          <a:stretch>
            <a:fillRect/>
          </a:stretch>
        </p:blipFill>
        <p:spPr>
          <a:xfrm>
            <a:off x="7929736" y="3204557"/>
            <a:ext cx="2948126" cy="2948126"/>
          </a:xfrm>
          <a:prstGeom prst="rect">
            <a:avLst/>
          </a:prstGeom>
        </p:spPr>
      </p:pic>
      <p:pic>
        <p:nvPicPr>
          <p:cNvPr id="3" name="Picture 2">
            <a:extLst>
              <a:ext uri="{FF2B5EF4-FFF2-40B4-BE49-F238E27FC236}">
                <a16:creationId xmlns:a16="http://schemas.microsoft.com/office/drawing/2014/main" id="{6FD20CB5-5136-A84E-BF14-E23F90EE2D7E}"/>
              </a:ext>
            </a:extLst>
          </p:cNvPr>
          <p:cNvPicPr>
            <a:picLocks noGrp="1" noChangeAspect="1"/>
          </p:cNvPicPr>
          <p:nvPr/>
        </p:nvPicPr>
        <p:blipFill>
          <a:blip r:embed="rId3"/>
          <a:srcRect l="2381" r="2381"/>
          <a:stretch>
            <a:fillRect/>
          </a:stretch>
        </p:blipFill>
        <p:spPr bwMode="gray">
          <a:xfrm>
            <a:off x="905469" y="3060630"/>
            <a:ext cx="3265356" cy="3265356"/>
          </a:xfrm>
          <a:prstGeom prst="rect">
            <a:avLst/>
          </a:prstGeom>
          <a:blipFill>
            <a:blip r:embed="rId4"/>
            <a:stretch>
              <a:fillRect/>
            </a:stretch>
          </a:blipFill>
        </p:spPr>
      </p:pic>
      <p:pic>
        <p:nvPicPr>
          <p:cNvPr id="4" name="Picture 3">
            <a:extLst>
              <a:ext uri="{FF2B5EF4-FFF2-40B4-BE49-F238E27FC236}">
                <a16:creationId xmlns:a16="http://schemas.microsoft.com/office/drawing/2014/main" id="{D751436B-B246-0341-A64E-2539129D7EE3}"/>
              </a:ext>
            </a:extLst>
          </p:cNvPr>
          <p:cNvPicPr>
            <a:picLocks noChangeAspect="1"/>
          </p:cNvPicPr>
          <p:nvPr/>
        </p:nvPicPr>
        <p:blipFill>
          <a:blip r:embed="rId5"/>
          <a:srcRect/>
          <a:stretch/>
        </p:blipFill>
        <p:spPr>
          <a:xfrm>
            <a:off x="4619105" y="572849"/>
            <a:ext cx="2953790" cy="2631708"/>
          </a:xfrm>
          <a:prstGeom prst="rect">
            <a:avLst/>
          </a:prstGeom>
        </p:spPr>
      </p:pic>
    </p:spTree>
    <p:extLst>
      <p:ext uri="{BB962C8B-B14F-4D97-AF65-F5344CB8AC3E}">
        <p14:creationId xmlns:p14="http://schemas.microsoft.com/office/powerpoint/2010/main" val="31997231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9B67CC-14F3-46B7-9784-2C932D4D2952}"/>
              </a:ext>
            </a:extLst>
          </p:cNvPr>
          <p:cNvPicPr>
            <a:picLocks noChangeAspect="1"/>
          </p:cNvPicPr>
          <p:nvPr/>
        </p:nvPicPr>
        <p:blipFill>
          <a:blip r:embed="rId2"/>
          <a:srcRect/>
          <a:stretch/>
        </p:blipFill>
        <p:spPr>
          <a:xfrm>
            <a:off x="4455819" y="2113146"/>
            <a:ext cx="2953790" cy="2631708"/>
          </a:xfrm>
          <a:prstGeom prst="rect">
            <a:avLst/>
          </a:prstGeom>
        </p:spPr>
      </p:pic>
    </p:spTree>
    <p:extLst>
      <p:ext uri="{BB962C8B-B14F-4D97-AF65-F5344CB8AC3E}">
        <p14:creationId xmlns:p14="http://schemas.microsoft.com/office/powerpoint/2010/main" val="312435978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F13926-2CED-46D8-B8A0-AA531EFDAB01}"/>
              </a:ext>
            </a:extLst>
          </p:cNvPr>
          <p:cNvSpPr/>
          <p:nvPr/>
        </p:nvSpPr>
        <p:spPr>
          <a:xfrm>
            <a:off x="635000" y="1443841"/>
            <a:ext cx="10922000" cy="36009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512BD4"/>
                </a:solidFill>
                <a:effectLst/>
                <a:uLnTx/>
                <a:uFillTx/>
                <a:latin typeface="Segoe UI Light"/>
                <a:ea typeface="Segoe UI Symbol" panose="020B0502040204020203" pitchFamily="34" charset="0"/>
                <a:cs typeface="+mn-cs"/>
              </a:rPr>
              <a:t>An </a:t>
            </a:r>
            <a:r>
              <a:rPr kumimoji="0" lang="en-US" sz="4800" b="1" i="0" u="none" strike="noStrike" kern="1200" cap="none" spc="0" normalizeH="0" baseline="0" noProof="0">
                <a:ln>
                  <a:noFill/>
                </a:ln>
                <a:solidFill>
                  <a:srgbClr val="512BD4"/>
                </a:solidFill>
                <a:effectLst/>
                <a:uLnTx/>
                <a:uFillTx/>
                <a:latin typeface="Segoe UI Light"/>
                <a:ea typeface="Segoe UI Symbol" panose="020B0502040204020203" pitchFamily="34" charset="0"/>
                <a:cs typeface="+mn-cs"/>
              </a:rPr>
              <a:t>open source </a:t>
            </a:r>
            <a:r>
              <a:rPr kumimoji="0" lang="en-US" sz="3600" b="0" i="0" u="none" strike="noStrike" kern="1200" cap="none" spc="0" normalizeH="0" baseline="0" noProof="0">
                <a:ln>
                  <a:noFill/>
                </a:ln>
                <a:solidFill>
                  <a:srgbClr val="512BD4"/>
                </a:solidFill>
                <a:effectLst/>
                <a:uLnTx/>
                <a:uFillTx/>
                <a:latin typeface="Segoe UI Light"/>
                <a:ea typeface="Segoe UI Symbol" panose="020B0502040204020203" pitchFamily="34" charset="0"/>
                <a:cs typeface="+mn-cs"/>
              </a:rPr>
              <a:t>app platform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512BD4"/>
                </a:solidFill>
                <a:effectLst/>
                <a:uLnTx/>
                <a:uFillTx/>
                <a:latin typeface="Segoe UI Light"/>
                <a:ea typeface="Segoe UI Symbol" panose="020B0502040204020203" pitchFamily="34" charset="0"/>
                <a:cs typeface="+mn-cs"/>
              </a:rPr>
              <a:t>from Microsoft for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512BD4"/>
                </a:solidFill>
                <a:effectLst/>
                <a:uLnTx/>
                <a:uFillTx/>
                <a:latin typeface="Segoe UI Light"/>
                <a:ea typeface="Segoe UI Symbol" panose="020B0502040204020203" pitchFamily="34" charset="0"/>
                <a:cs typeface="+mn-cs"/>
              </a:rPr>
              <a:t>building </a:t>
            </a:r>
            <a:r>
              <a:rPr kumimoji="0" lang="en-US" sz="4800" b="1" i="0" u="none" strike="noStrike" kern="1200" cap="none" spc="0" normalizeH="0" baseline="0" noProof="0">
                <a:ln>
                  <a:noFill/>
                </a:ln>
                <a:solidFill>
                  <a:srgbClr val="512BD4"/>
                </a:solidFill>
                <a:effectLst/>
                <a:uLnTx/>
                <a:uFillTx/>
                <a:latin typeface="Segoe UI Light"/>
                <a:ea typeface="Segoe UI Symbol" panose="020B0502040204020203" pitchFamily="34" charset="0"/>
                <a:cs typeface="+mn-cs"/>
              </a:rPr>
              <a:t>modern &amp; performant</a:t>
            </a:r>
            <a:endParaRPr kumimoji="0" lang="en-US" sz="3600" b="1" i="0" u="none" strike="noStrike" kern="1200" cap="none" spc="0" normalizeH="0" baseline="0" noProof="0">
              <a:ln>
                <a:noFill/>
              </a:ln>
              <a:solidFill>
                <a:srgbClr val="512BD4"/>
              </a:solidFill>
              <a:effectLst/>
              <a:uLnTx/>
              <a:uFillTx/>
              <a:latin typeface="Segoe UI Light"/>
              <a:ea typeface="Segoe UI Symbol" panose="020B0502040204020203" pitchFamily="34" charset="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rgbClr val="512BD4"/>
                </a:solidFill>
                <a:effectLst/>
                <a:uLnTx/>
                <a:uFillTx/>
                <a:latin typeface="Segoe UI Light"/>
                <a:ea typeface="Segoe UI Symbol" panose="020B0502040204020203" pitchFamily="34" charset="0"/>
                <a:cs typeface="+mn-cs"/>
              </a:rPr>
              <a:t>iOS, Android, macOS,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err="1">
                <a:ln>
                  <a:noFill/>
                </a:ln>
                <a:solidFill>
                  <a:srgbClr val="512BD4"/>
                </a:solidFill>
                <a:effectLst/>
                <a:uLnTx/>
                <a:uFillTx/>
                <a:latin typeface="Segoe UI Light"/>
                <a:ea typeface="Segoe UI Symbol" panose="020B0502040204020203" pitchFamily="34" charset="0"/>
                <a:cs typeface="+mn-cs"/>
              </a:rPr>
              <a:t>watchOS</a:t>
            </a:r>
            <a:r>
              <a:rPr kumimoji="0" lang="en-US" sz="4800" b="1" i="0" u="none" strike="noStrike" kern="1200" cap="none" spc="0" normalizeH="0" baseline="0" noProof="0">
                <a:ln>
                  <a:noFill/>
                </a:ln>
                <a:solidFill>
                  <a:srgbClr val="512BD4"/>
                </a:solidFill>
                <a:effectLst/>
                <a:uLnTx/>
                <a:uFillTx/>
                <a:latin typeface="Segoe UI Light"/>
                <a:ea typeface="Segoe UI Symbol" panose="020B0502040204020203" pitchFamily="34" charset="0"/>
                <a:cs typeface="+mn-cs"/>
              </a:rPr>
              <a:t>, &amp; </a:t>
            </a:r>
            <a:r>
              <a:rPr kumimoji="0" lang="en-US" sz="4800" b="1" i="0" u="none" strike="noStrike" kern="1200" cap="none" spc="0" normalizeH="0" baseline="0" noProof="0" err="1">
                <a:ln>
                  <a:noFill/>
                </a:ln>
                <a:solidFill>
                  <a:srgbClr val="512BD4"/>
                </a:solidFill>
                <a:effectLst/>
                <a:uLnTx/>
                <a:uFillTx/>
                <a:latin typeface="Segoe UI Light"/>
                <a:ea typeface="Segoe UI Symbol" panose="020B0502040204020203" pitchFamily="34" charset="0"/>
                <a:cs typeface="+mn-cs"/>
              </a:rPr>
              <a:t>tvOS</a:t>
            </a:r>
            <a:r>
              <a:rPr kumimoji="0" lang="en-US" sz="4800" b="1" i="0" u="none" strike="noStrike" kern="1200" cap="none" spc="0" normalizeH="0" baseline="0" noProof="0">
                <a:ln>
                  <a:noFill/>
                </a:ln>
                <a:solidFill>
                  <a:srgbClr val="512BD4"/>
                </a:solidFill>
                <a:effectLst/>
                <a:uLnTx/>
                <a:uFillTx/>
                <a:latin typeface="Segoe UI Light"/>
                <a:ea typeface="Segoe UI Symbol" panose="020B0502040204020203" pitchFamily="34" charset="0"/>
                <a:cs typeface="+mn-cs"/>
              </a:rPr>
              <a:t> apps </a:t>
            </a:r>
            <a:r>
              <a:rPr kumimoji="0" lang="en-US" sz="3600" b="0" i="0" u="none" strike="noStrike" kern="1200" cap="none" spc="0" normalizeH="0" baseline="0" noProof="0">
                <a:ln>
                  <a:noFill/>
                </a:ln>
                <a:solidFill>
                  <a:srgbClr val="512BD4"/>
                </a:solidFill>
                <a:effectLst/>
                <a:uLnTx/>
                <a:uFillTx/>
                <a:latin typeface="Segoe UI Light"/>
                <a:ea typeface="Segoe UI Symbol" panose="020B0502040204020203" pitchFamily="34" charset="0"/>
                <a:cs typeface="+mn-cs"/>
              </a:rPr>
              <a:t>with .NET. </a:t>
            </a:r>
          </a:p>
        </p:txBody>
      </p:sp>
    </p:spTree>
    <p:extLst>
      <p:ext uri="{BB962C8B-B14F-4D97-AF65-F5344CB8AC3E}">
        <p14:creationId xmlns:p14="http://schemas.microsoft.com/office/powerpoint/2010/main" val="27668639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2892827" y="3279607"/>
            <a:ext cx="6409231" cy="170477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defRPr/>
            </a:pPr>
            <a:r>
              <a:rPr lang="en-US" sz="78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 </a:t>
            </a:r>
          </a:p>
        </p:txBody>
      </p:sp>
      <p:sp>
        <p:nvSpPr>
          <p:cNvPr id="28" name="Rectangle 27"/>
          <p:cNvSpPr/>
          <p:nvPr/>
        </p:nvSpPr>
        <p:spPr bwMode="auto">
          <a:xfrm>
            <a:off x="7181824" y="2439893"/>
            <a:ext cx="2117353" cy="806577"/>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defRPr/>
            </a:pPr>
            <a:r>
              <a:rPr lang="en-US" sz="78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 </a:t>
            </a:r>
          </a:p>
        </p:txBody>
      </p:sp>
      <p:sp>
        <p:nvSpPr>
          <p:cNvPr id="30" name="Rectangle 29"/>
          <p:cNvSpPr/>
          <p:nvPr/>
        </p:nvSpPr>
        <p:spPr bwMode="auto">
          <a:xfrm>
            <a:off x="5048019" y="2439893"/>
            <a:ext cx="2108332" cy="806577"/>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defRPr/>
            </a:pPr>
            <a:r>
              <a:rPr lang="en-US" sz="78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 </a:t>
            </a:r>
          </a:p>
        </p:txBody>
      </p:sp>
      <p:sp>
        <p:nvSpPr>
          <p:cNvPr id="39" name="Rectangle 38"/>
          <p:cNvSpPr/>
          <p:nvPr/>
        </p:nvSpPr>
        <p:spPr bwMode="auto">
          <a:xfrm>
            <a:off x="2903520" y="2439893"/>
            <a:ext cx="2112799" cy="806577"/>
          </a:xfrm>
          <a:prstGeom prst="rect">
            <a:avLst/>
          </a:prstGeom>
          <a:solidFill>
            <a:srgbClr val="0476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defRPr/>
            </a:pPr>
            <a:r>
              <a:rPr lang="en-US" sz="78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 </a:t>
            </a:r>
          </a:p>
        </p:txBody>
      </p:sp>
      <p:sp>
        <p:nvSpPr>
          <p:cNvPr id="47" name="TextBox 46"/>
          <p:cNvSpPr txBox="1"/>
          <p:nvPr/>
        </p:nvSpPr>
        <p:spPr>
          <a:xfrm>
            <a:off x="2903520" y="2512361"/>
            <a:ext cx="2103779" cy="591468"/>
          </a:xfrm>
          <a:prstGeom prst="rect">
            <a:avLst/>
          </a:prstGeom>
          <a:noFill/>
        </p:spPr>
        <p:txBody>
          <a:bodyPr wrap="square" lIns="179260" tIns="143407" rIns="179260" bIns="143407" rtlCol="0">
            <a:spAutoFit/>
          </a:bodyPr>
          <a:lstStyle/>
          <a:p>
            <a:pPr algn="ctr" defTabSz="914028">
              <a:defRPr/>
            </a:pPr>
            <a:r>
              <a:rPr lang="en-US" sz="1962" kern="0" dirty="0">
                <a:solidFill>
                  <a:prstClr val="white"/>
                </a:solidFill>
                <a:latin typeface="Segoe UI Semibold" panose="020B0702040204020203" pitchFamily="34" charset="0"/>
              </a:rPr>
              <a:t>iOS C# UI</a:t>
            </a:r>
          </a:p>
        </p:txBody>
      </p:sp>
      <p:sp>
        <p:nvSpPr>
          <p:cNvPr id="48" name="TextBox 47"/>
          <p:cNvSpPr txBox="1"/>
          <p:nvPr/>
        </p:nvSpPr>
        <p:spPr>
          <a:xfrm>
            <a:off x="7192516" y="2524810"/>
            <a:ext cx="2103779" cy="591468"/>
          </a:xfrm>
          <a:prstGeom prst="rect">
            <a:avLst/>
          </a:prstGeom>
          <a:noFill/>
        </p:spPr>
        <p:txBody>
          <a:bodyPr wrap="square" lIns="179260" tIns="143407" rIns="179260" bIns="143407" rtlCol="0">
            <a:spAutoFit/>
          </a:bodyPr>
          <a:lstStyle/>
          <a:p>
            <a:pPr algn="ctr" defTabSz="914028">
              <a:defRPr/>
            </a:pPr>
            <a:r>
              <a:rPr lang="en-US" sz="1962" kern="0" dirty="0">
                <a:solidFill>
                  <a:prstClr val="white"/>
                </a:solidFill>
                <a:latin typeface="Segoe UI Semibold" panose="020B0702040204020203" pitchFamily="34" charset="0"/>
              </a:rPr>
              <a:t>Windows C# UI</a:t>
            </a:r>
          </a:p>
        </p:txBody>
      </p:sp>
      <p:sp>
        <p:nvSpPr>
          <p:cNvPr id="49" name="TextBox 48"/>
          <p:cNvSpPr txBox="1"/>
          <p:nvPr/>
        </p:nvSpPr>
        <p:spPr>
          <a:xfrm>
            <a:off x="5048017" y="2524810"/>
            <a:ext cx="2103779" cy="591468"/>
          </a:xfrm>
          <a:prstGeom prst="rect">
            <a:avLst/>
          </a:prstGeom>
          <a:noFill/>
        </p:spPr>
        <p:txBody>
          <a:bodyPr wrap="square" lIns="179260" tIns="143407" rIns="179260" bIns="143407" rtlCol="0">
            <a:spAutoFit/>
          </a:bodyPr>
          <a:lstStyle/>
          <a:p>
            <a:pPr algn="ctr" defTabSz="914028">
              <a:defRPr/>
            </a:pPr>
            <a:r>
              <a:rPr lang="en-US" sz="1962" kern="0" dirty="0">
                <a:solidFill>
                  <a:prstClr val="white"/>
                </a:solidFill>
                <a:latin typeface="Segoe UI Semibold" panose="020B0702040204020203" pitchFamily="34" charset="0"/>
              </a:rPr>
              <a:t>Android C# UI</a:t>
            </a:r>
          </a:p>
        </p:txBody>
      </p:sp>
      <p:sp>
        <p:nvSpPr>
          <p:cNvPr id="52" name="TextBox 51"/>
          <p:cNvSpPr txBox="1"/>
          <p:nvPr/>
        </p:nvSpPr>
        <p:spPr>
          <a:xfrm>
            <a:off x="2880071" y="3626763"/>
            <a:ext cx="6447460" cy="905137"/>
          </a:xfrm>
          <a:prstGeom prst="rect">
            <a:avLst/>
          </a:prstGeom>
          <a:noFill/>
        </p:spPr>
        <p:txBody>
          <a:bodyPr wrap="square" lIns="179260" tIns="143407" rIns="179260" bIns="143407" rtlCol="0">
            <a:spAutoFit/>
          </a:bodyPr>
          <a:lstStyle/>
          <a:p>
            <a:pPr algn="ctr" defTabSz="914028">
              <a:defRPr/>
            </a:pPr>
            <a:r>
              <a:rPr lang="en-US" sz="4000" kern="0" dirty="0">
                <a:solidFill>
                  <a:prstClr val="white"/>
                </a:solidFill>
                <a:latin typeface="Segoe UI Semibold" panose="020B0702040204020203" pitchFamily="34" charset="0"/>
              </a:rPr>
              <a:t>Shared C# Logic</a:t>
            </a:r>
          </a:p>
        </p:txBody>
      </p:sp>
      <p:sp>
        <p:nvSpPr>
          <p:cNvPr id="54" name="Oval 53"/>
          <p:cNvSpPr/>
          <p:nvPr/>
        </p:nvSpPr>
        <p:spPr bwMode="auto">
          <a:xfrm>
            <a:off x="3568172" y="1468269"/>
            <a:ext cx="787210" cy="787210"/>
          </a:xfrm>
          <a:prstGeom prst="ellipse">
            <a:avLst/>
          </a:prstGeom>
          <a:solidFill>
            <a:srgbClr val="0476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defRPr/>
            </a:pPr>
            <a:endParaRPr lang="en-US" sz="78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56" name="Group 55"/>
          <p:cNvGrpSpPr/>
          <p:nvPr/>
        </p:nvGrpSpPr>
        <p:grpSpPr>
          <a:xfrm>
            <a:off x="5717223" y="1465321"/>
            <a:ext cx="787210" cy="787210"/>
            <a:chOff x="11434337" y="2930084"/>
            <a:chExt cx="1574643" cy="1574643"/>
          </a:xfrm>
          <a:solidFill>
            <a:srgbClr val="FF8C00"/>
          </a:solidFill>
        </p:grpSpPr>
        <p:sp>
          <p:nvSpPr>
            <p:cNvPr id="57" name="Oval 56"/>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defRPr/>
              </a:pPr>
              <a:endParaRPr lang="en-US" sz="78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58" name="Picture 5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59" name="Group 58"/>
          <p:cNvGrpSpPr/>
          <p:nvPr/>
        </p:nvGrpSpPr>
        <p:grpSpPr>
          <a:xfrm>
            <a:off x="7860050" y="1477769"/>
            <a:ext cx="787210" cy="787210"/>
            <a:chOff x="15720599" y="2954983"/>
            <a:chExt cx="1574643" cy="1574643"/>
          </a:xfrm>
          <a:solidFill>
            <a:srgbClr val="D83B01"/>
          </a:solidFill>
        </p:grpSpPr>
        <p:sp>
          <p:nvSpPr>
            <p:cNvPr id="60" name="Oval 59"/>
            <p:cNvSpPr/>
            <p:nvPr/>
          </p:nvSpPr>
          <p:spPr bwMode="auto">
            <a:xfrm>
              <a:off x="15720599" y="2954983"/>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defRPr/>
              </a:pPr>
              <a:endParaRPr lang="en-US" sz="78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61" name="Picture 6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a:grpFill/>
          </p:spPr>
        </p:pic>
      </p:grpSp>
      <p:sp>
        <p:nvSpPr>
          <p:cNvPr id="2" name="Title 1"/>
          <p:cNvSpPr>
            <a:spLocks noGrp="1"/>
          </p:cNvSpPr>
          <p:nvPr>
            <p:ph type="title"/>
          </p:nvPr>
        </p:nvSpPr>
        <p:spPr/>
        <p:txBody>
          <a:bodyPr/>
          <a:lstStyle/>
          <a:p>
            <a:r>
              <a:rPr lang="en-US" dirty="0"/>
              <a:t>Xamarin</a:t>
            </a:r>
          </a:p>
        </p:txBody>
      </p:sp>
      <p:sp>
        <p:nvSpPr>
          <p:cNvPr id="14" name="TextBox 13"/>
          <p:cNvSpPr txBox="1"/>
          <p:nvPr/>
        </p:nvSpPr>
        <p:spPr>
          <a:xfrm>
            <a:off x="419449" y="5383944"/>
            <a:ext cx="11353104" cy="628178"/>
          </a:xfrm>
          <a:prstGeom prst="rect">
            <a:avLst/>
          </a:prstGeom>
          <a:noFill/>
        </p:spPr>
        <p:txBody>
          <a:bodyPr wrap="square" lIns="179260" tIns="143407" rIns="179260" bIns="143407" rtlCol="0">
            <a:spAutoFit/>
          </a:bodyPr>
          <a:lstStyle/>
          <a:p>
            <a:pPr algn="ctr" defTabSz="914028">
              <a:defRPr/>
            </a:pPr>
            <a:r>
              <a:rPr lang="en-US" sz="2200" kern="0" dirty="0">
                <a:solidFill>
                  <a:srgbClr val="505050"/>
                </a:solidFill>
                <a:latin typeface="Segoe UI Semibold" panose="020B0702040204020203" pitchFamily="34" charset="0"/>
              </a:rPr>
              <a:t>Shared C# codebase  •  100% native API access  •  High performance</a:t>
            </a:r>
          </a:p>
        </p:txBody>
      </p:sp>
      <p:sp>
        <p:nvSpPr>
          <p:cNvPr id="20" name="Left Brace 19"/>
          <p:cNvSpPr/>
          <p:nvPr/>
        </p:nvSpPr>
        <p:spPr>
          <a:xfrm rot="5400000">
            <a:off x="5938263" y="1363200"/>
            <a:ext cx="300883" cy="7869912"/>
          </a:xfrm>
          <a:prstGeom prst="leftBrace">
            <a:avLst>
              <a:gd name="adj1" fmla="val 56668"/>
              <a:gd name="adj2" fmla="val 50000"/>
            </a:avLst>
          </a:prstGeom>
          <a:ln w="38100" cap="rnd">
            <a:solidFill>
              <a:srgbClr val="50505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92">
              <a:defRPr/>
            </a:pPr>
            <a:endParaRPr lang="en-US" sz="1766" kern="0">
              <a:ln w="38100" cmpd="sng">
                <a:solidFill>
                  <a:srgbClr val="000000"/>
                </a:solidFill>
                <a:prstDash val="dash"/>
              </a:ln>
              <a:solidFill>
                <a:srgbClr val="404040"/>
              </a:solidFill>
              <a:latin typeface="Calibri" panose="020F0502020204030204"/>
            </a:endParaRPr>
          </a:p>
        </p:txBody>
      </p:sp>
      <p:pic>
        <p:nvPicPr>
          <p:cNvPr id="22" name="Picture 2" descr="http://www.freeiconspng.com/uploads/ios-7-logo-png-14.png"/>
          <p:cNvPicPr>
            <a:picLocks noChangeAspect="1" noChangeArrowheads="1"/>
          </p:cNvPicPr>
          <p:nvPr/>
        </p:nvPicPr>
        <p:blipFill>
          <a:blip r:embed="rId5" cstate="email">
            <a:lum bright="70000" contrast="-70000"/>
            <a:extLst>
              <a:ext uri="{28A0092B-C50C-407E-A947-70E740481C1C}">
                <a14:useLocalDpi xmlns:a14="http://schemas.microsoft.com/office/drawing/2010/main"/>
              </a:ext>
            </a:extLst>
          </a:blip>
          <a:srcRect/>
          <a:stretch>
            <a:fillRect/>
          </a:stretch>
        </p:blipFill>
        <p:spPr bwMode="auto">
          <a:xfrm>
            <a:off x="3724975" y="1707873"/>
            <a:ext cx="498149" cy="313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6944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2352802" cy="899537"/>
          </a:xfrm>
        </p:spPr>
        <p:txBody>
          <a:bodyPr/>
          <a:lstStyle/>
          <a:p>
            <a:r>
              <a:rPr lang="en-US" dirty="0"/>
              <a:t>Xamarin</a:t>
            </a:r>
          </a:p>
        </p:txBody>
      </p:sp>
      <p:sp>
        <p:nvSpPr>
          <p:cNvPr id="4" name="Text Placeholder 3"/>
          <p:cNvSpPr>
            <a:spLocks noGrp="1"/>
          </p:cNvSpPr>
          <p:nvPr>
            <p:ph type="body" sz="quarter" idx="4294967295"/>
          </p:nvPr>
        </p:nvSpPr>
        <p:spPr>
          <a:xfrm>
            <a:off x="6267013" y="5047546"/>
            <a:ext cx="5320966" cy="831061"/>
          </a:xfrm>
        </p:spPr>
        <p:txBody>
          <a:bodyPr>
            <a:normAutofit lnSpcReduction="10000"/>
          </a:bodyPr>
          <a:lstStyle/>
          <a:p>
            <a:pPr marL="0" indent="0" algn="ctr">
              <a:buNone/>
            </a:pPr>
            <a:r>
              <a:rPr lang="en-US" sz="2550" dirty="0"/>
              <a:t>With </a:t>
            </a:r>
            <a:r>
              <a:rPr lang="en-US" sz="2550" dirty="0" err="1"/>
              <a:t>Xamarin.Forms</a:t>
            </a:r>
            <a:r>
              <a:rPr lang="en-US" sz="2550" dirty="0"/>
              <a:t>:</a:t>
            </a:r>
            <a:br>
              <a:rPr lang="en-US" sz="2550" dirty="0"/>
            </a:br>
            <a:r>
              <a:rPr lang="en-US" sz="2550" dirty="0"/>
              <a:t>More code-sharing, all native</a:t>
            </a:r>
          </a:p>
        </p:txBody>
      </p:sp>
      <p:sp>
        <p:nvSpPr>
          <p:cNvPr id="3" name="Text Placeholder 2"/>
          <p:cNvSpPr>
            <a:spLocks noGrp="1"/>
          </p:cNvSpPr>
          <p:nvPr>
            <p:ph type="body" sz="quarter" idx="4294967295"/>
          </p:nvPr>
        </p:nvSpPr>
        <p:spPr>
          <a:xfrm>
            <a:off x="560901" y="5047546"/>
            <a:ext cx="5320967" cy="585166"/>
          </a:xfrm>
        </p:spPr>
        <p:txBody>
          <a:bodyPr/>
          <a:lstStyle/>
          <a:p>
            <a:pPr marL="0" indent="0" algn="ctr">
              <a:lnSpc>
                <a:spcPct val="100000"/>
              </a:lnSpc>
              <a:buNone/>
            </a:pPr>
            <a:r>
              <a:rPr lang="en-US" sz="2550" dirty="0"/>
              <a:t>Traditional Xamarin approach</a:t>
            </a:r>
          </a:p>
        </p:txBody>
      </p:sp>
      <p:grpSp>
        <p:nvGrpSpPr>
          <p:cNvPr id="11" name="Group 10"/>
          <p:cNvGrpSpPr/>
          <p:nvPr/>
        </p:nvGrpSpPr>
        <p:grpSpPr>
          <a:xfrm>
            <a:off x="539266" y="1739240"/>
            <a:ext cx="5364237" cy="2927835"/>
            <a:chOff x="5759228" y="2930084"/>
            <a:chExt cx="12896749" cy="7039127"/>
          </a:xfrm>
        </p:grpSpPr>
        <p:grpSp>
          <p:nvGrpSpPr>
            <p:cNvPr id="5" name="Group 4"/>
            <p:cNvGrpSpPr/>
            <p:nvPr/>
          </p:nvGrpSpPr>
          <p:grpSpPr>
            <a:xfrm>
              <a:off x="5806133" y="4879505"/>
              <a:ext cx="4226198" cy="1613384"/>
              <a:chOff x="5806133" y="4879505"/>
              <a:chExt cx="4226198" cy="1613384"/>
            </a:xfrm>
          </p:grpSpPr>
          <p:sp>
            <p:nvSpPr>
              <p:cNvPr id="88" name="Rectangle 87"/>
              <p:cNvSpPr/>
              <p:nvPr/>
            </p:nvSpPr>
            <p:spPr bwMode="auto">
              <a:xfrm>
                <a:off x="5806134" y="4879505"/>
                <a:ext cx="4226197" cy="1613384"/>
              </a:xfrm>
              <a:prstGeom prst="rect">
                <a:avLst/>
              </a:prstGeom>
              <a:solidFill>
                <a:srgbClr val="0476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r>
                  <a:rPr lang="en-US" sz="784" dirty="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89" name="TextBox 88"/>
              <p:cNvSpPr txBox="1"/>
              <p:nvPr/>
            </p:nvSpPr>
            <p:spPr>
              <a:xfrm>
                <a:off x="5806133" y="5024463"/>
                <a:ext cx="4208155" cy="1288182"/>
              </a:xfrm>
              <a:prstGeom prst="rect">
                <a:avLst/>
              </a:prstGeom>
              <a:noFill/>
            </p:spPr>
            <p:txBody>
              <a:bodyPr wrap="square" lIns="179260" tIns="143407" rIns="179260" bIns="143407" rtlCol="0">
                <a:spAutoFit/>
              </a:bodyPr>
              <a:lstStyle/>
              <a:p>
                <a:pPr algn="ctr" defTabSz="913939">
                  <a:defRPr/>
                </a:pPr>
                <a:r>
                  <a:rPr lang="en-US" sz="1600" dirty="0">
                    <a:solidFill>
                      <a:srgbClr val="FFFFFF"/>
                    </a:solidFill>
                    <a:latin typeface="Segoe UI Semibold" panose="020B0702040204020203" pitchFamily="34" charset="0"/>
                  </a:rPr>
                  <a:t>iOS C# UI</a:t>
                </a:r>
              </a:p>
            </p:txBody>
          </p:sp>
        </p:grpSp>
        <p:grpSp>
          <p:nvGrpSpPr>
            <p:cNvPr id="9" name="Group 8"/>
            <p:cNvGrpSpPr/>
            <p:nvPr/>
          </p:nvGrpSpPr>
          <p:grpSpPr>
            <a:xfrm>
              <a:off x="14336000" y="4879505"/>
              <a:ext cx="4292952" cy="1613384"/>
              <a:chOff x="14336000" y="4879505"/>
              <a:chExt cx="4292952" cy="1613384"/>
            </a:xfrm>
          </p:grpSpPr>
          <p:sp>
            <p:nvSpPr>
              <p:cNvPr id="86" name="Rectangle 85"/>
              <p:cNvSpPr/>
              <p:nvPr/>
            </p:nvSpPr>
            <p:spPr bwMode="auto">
              <a:xfrm>
                <a:off x="14363955" y="4879505"/>
                <a:ext cx="4235307" cy="1613384"/>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r>
                  <a:rPr lang="en-US" sz="784" dirty="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90" name="TextBox 89"/>
              <p:cNvSpPr txBox="1"/>
              <p:nvPr/>
            </p:nvSpPr>
            <p:spPr>
              <a:xfrm>
                <a:off x="14336000" y="5049365"/>
                <a:ext cx="4292952" cy="1288264"/>
              </a:xfrm>
              <a:prstGeom prst="rect">
                <a:avLst/>
              </a:prstGeom>
              <a:noFill/>
            </p:spPr>
            <p:txBody>
              <a:bodyPr wrap="square" lIns="179260" tIns="143407" rIns="179260" bIns="143407" rtlCol="0">
                <a:spAutoFit/>
              </a:bodyPr>
              <a:lstStyle/>
              <a:p>
                <a:pPr algn="ctr" defTabSz="913939">
                  <a:defRPr/>
                </a:pPr>
                <a:r>
                  <a:rPr lang="en-US" sz="1600" dirty="0">
                    <a:solidFill>
                      <a:srgbClr val="FFFFFF"/>
                    </a:solidFill>
                    <a:latin typeface="Segoe UI Semibold" panose="020B0702040204020203" pitchFamily="34" charset="0"/>
                  </a:rPr>
                  <a:t>Windows C# UI</a:t>
                </a:r>
              </a:p>
            </p:txBody>
          </p:sp>
        </p:grpSp>
        <p:grpSp>
          <p:nvGrpSpPr>
            <p:cNvPr id="6" name="Group 5"/>
            <p:cNvGrpSpPr/>
            <p:nvPr/>
          </p:nvGrpSpPr>
          <p:grpSpPr>
            <a:xfrm>
              <a:off x="10095736" y="4879505"/>
              <a:ext cx="4217265" cy="1613384"/>
              <a:chOff x="10095736" y="4879505"/>
              <a:chExt cx="4217265" cy="1613384"/>
            </a:xfrm>
          </p:grpSpPr>
          <p:sp>
            <p:nvSpPr>
              <p:cNvPr id="87" name="Rectangle 86"/>
              <p:cNvSpPr/>
              <p:nvPr/>
            </p:nvSpPr>
            <p:spPr bwMode="auto">
              <a:xfrm>
                <a:off x="10095740" y="4879505"/>
                <a:ext cx="4217261" cy="1613384"/>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r>
                  <a:rPr lang="en-US" sz="784" dirty="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91" name="TextBox 90"/>
              <p:cNvSpPr txBox="1"/>
              <p:nvPr/>
            </p:nvSpPr>
            <p:spPr>
              <a:xfrm>
                <a:off x="10095736" y="5049365"/>
                <a:ext cx="4208157" cy="1288182"/>
              </a:xfrm>
              <a:prstGeom prst="rect">
                <a:avLst/>
              </a:prstGeom>
              <a:noFill/>
            </p:spPr>
            <p:txBody>
              <a:bodyPr wrap="square" lIns="179260" tIns="143407" rIns="179260" bIns="143407" rtlCol="0">
                <a:spAutoFit/>
              </a:bodyPr>
              <a:lstStyle/>
              <a:p>
                <a:pPr algn="ctr" defTabSz="913939">
                  <a:defRPr/>
                </a:pPr>
                <a:r>
                  <a:rPr lang="en-US" sz="1600" dirty="0">
                    <a:solidFill>
                      <a:srgbClr val="FFFFFF"/>
                    </a:solidFill>
                    <a:latin typeface="Segoe UI Semibold" panose="020B0702040204020203" pitchFamily="34" charset="0"/>
                  </a:rPr>
                  <a:t>Android C# UI</a:t>
                </a:r>
              </a:p>
            </p:txBody>
          </p:sp>
        </p:grpSp>
        <p:grpSp>
          <p:nvGrpSpPr>
            <p:cNvPr id="10" name="Group 9"/>
            <p:cNvGrpSpPr/>
            <p:nvPr/>
          </p:nvGrpSpPr>
          <p:grpSpPr>
            <a:xfrm>
              <a:off x="5759228" y="6559171"/>
              <a:ext cx="12896749" cy="3410040"/>
              <a:chOff x="5759228" y="6559171"/>
              <a:chExt cx="12896749" cy="3410040"/>
            </a:xfrm>
          </p:grpSpPr>
          <p:sp>
            <p:nvSpPr>
              <p:cNvPr id="85" name="Rectangle 84"/>
              <p:cNvSpPr/>
              <p:nvPr/>
            </p:nvSpPr>
            <p:spPr bwMode="auto">
              <a:xfrm>
                <a:off x="5784744" y="6559171"/>
                <a:ext cx="12820280" cy="34100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r>
                  <a:rPr lang="en-US" sz="784" dirty="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92" name="TextBox 91"/>
              <p:cNvSpPr txBox="1"/>
              <p:nvPr/>
            </p:nvSpPr>
            <p:spPr>
              <a:xfrm>
                <a:off x="5759228" y="7253581"/>
                <a:ext cx="12896749" cy="1941412"/>
              </a:xfrm>
              <a:prstGeom prst="rect">
                <a:avLst/>
              </a:prstGeom>
              <a:noFill/>
            </p:spPr>
            <p:txBody>
              <a:bodyPr wrap="square" lIns="179260" tIns="143407" rIns="179260" bIns="143407" rtlCol="0">
                <a:spAutoFit/>
              </a:bodyPr>
              <a:lstStyle/>
              <a:p>
                <a:pPr algn="ctr" defTabSz="913939">
                  <a:defRPr/>
                </a:pPr>
                <a:r>
                  <a:rPr lang="en-US" sz="3300" dirty="0">
                    <a:solidFill>
                      <a:srgbClr val="FFFFFF"/>
                    </a:solidFill>
                    <a:latin typeface="Segoe UI Semibold" panose="020B0702040204020203" pitchFamily="34" charset="0"/>
                  </a:rPr>
                  <a:t>Shared C# Logic</a:t>
                </a:r>
              </a:p>
            </p:txBody>
          </p:sp>
        </p:grpSp>
        <p:grpSp>
          <p:nvGrpSpPr>
            <p:cNvPr id="93" name="Group 92"/>
            <p:cNvGrpSpPr/>
            <p:nvPr/>
          </p:nvGrpSpPr>
          <p:grpSpPr>
            <a:xfrm>
              <a:off x="7135625" y="2935980"/>
              <a:ext cx="1574643" cy="1574643"/>
              <a:chOff x="7135625" y="2935980"/>
              <a:chExt cx="1574643" cy="1574643"/>
            </a:xfrm>
          </p:grpSpPr>
          <p:sp>
            <p:nvSpPr>
              <p:cNvPr id="94" name="Oval 93"/>
              <p:cNvSpPr/>
              <p:nvPr/>
            </p:nvSpPr>
            <p:spPr bwMode="auto">
              <a:xfrm>
                <a:off x="7135625" y="2935980"/>
                <a:ext cx="1574643" cy="1574643"/>
              </a:xfrm>
              <a:prstGeom prst="ellipse">
                <a:avLst/>
              </a:prstGeom>
              <a:solidFill>
                <a:srgbClr val="0476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endParaRPr lang="en-US" sz="784"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95" name="Picture 9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21709" y="3278114"/>
                <a:ext cx="614925" cy="751918"/>
              </a:xfrm>
              <a:prstGeom prst="rect">
                <a:avLst/>
              </a:prstGeom>
            </p:spPr>
          </p:pic>
        </p:grpSp>
        <p:grpSp>
          <p:nvGrpSpPr>
            <p:cNvPr id="96" name="Group 95"/>
            <p:cNvGrpSpPr/>
            <p:nvPr/>
          </p:nvGrpSpPr>
          <p:grpSpPr>
            <a:xfrm>
              <a:off x="11434337" y="2930084"/>
              <a:ext cx="1574643" cy="1574643"/>
              <a:chOff x="11434337" y="2930084"/>
              <a:chExt cx="1574643" cy="1574643"/>
            </a:xfrm>
          </p:grpSpPr>
          <p:sp>
            <p:nvSpPr>
              <p:cNvPr id="97" name="Oval 96"/>
              <p:cNvSpPr/>
              <p:nvPr/>
            </p:nvSpPr>
            <p:spPr bwMode="auto">
              <a:xfrm>
                <a:off x="11434337" y="2930084"/>
                <a:ext cx="1574643" cy="1574643"/>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endParaRPr lang="en-US" sz="784"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98" name="Picture 9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99" name="Group 98"/>
            <p:cNvGrpSpPr/>
            <p:nvPr/>
          </p:nvGrpSpPr>
          <p:grpSpPr>
            <a:xfrm>
              <a:off x="15720599" y="2954983"/>
              <a:ext cx="1574643" cy="1574643"/>
              <a:chOff x="15720599" y="2954983"/>
              <a:chExt cx="1574643" cy="1574643"/>
            </a:xfrm>
          </p:grpSpPr>
          <p:sp>
            <p:nvSpPr>
              <p:cNvPr id="100" name="Oval 99"/>
              <p:cNvSpPr/>
              <p:nvPr/>
            </p:nvSpPr>
            <p:spPr bwMode="auto">
              <a:xfrm>
                <a:off x="15720599" y="2954983"/>
                <a:ext cx="1574643" cy="1574643"/>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endParaRPr lang="en-US" sz="784"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01" name="Picture 10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grpSp>
      <p:grpSp>
        <p:nvGrpSpPr>
          <p:cNvPr id="14" name="Group 13"/>
          <p:cNvGrpSpPr/>
          <p:nvPr/>
        </p:nvGrpSpPr>
        <p:grpSpPr>
          <a:xfrm>
            <a:off x="6245378" y="1739240"/>
            <a:ext cx="5364237" cy="2927835"/>
            <a:chOff x="12490798" y="3478001"/>
            <a:chExt cx="10729995" cy="5856499"/>
          </a:xfrm>
        </p:grpSpPr>
        <p:grpSp>
          <p:nvGrpSpPr>
            <p:cNvPr id="105" name="Group 104"/>
            <p:cNvGrpSpPr/>
            <p:nvPr/>
          </p:nvGrpSpPr>
          <p:grpSpPr>
            <a:xfrm>
              <a:off x="12490798" y="3478001"/>
              <a:ext cx="10729995" cy="5856499"/>
              <a:chOff x="5759228" y="2930084"/>
              <a:chExt cx="12896749" cy="7039127"/>
            </a:xfrm>
          </p:grpSpPr>
          <p:sp>
            <p:nvSpPr>
              <p:cNvPr id="125" name="Rectangle 124"/>
              <p:cNvSpPr/>
              <p:nvPr/>
            </p:nvSpPr>
            <p:spPr bwMode="auto">
              <a:xfrm>
                <a:off x="5806133" y="4879505"/>
                <a:ext cx="4226197" cy="319632"/>
              </a:xfrm>
              <a:prstGeom prst="rect">
                <a:avLst/>
              </a:prstGeom>
              <a:solidFill>
                <a:srgbClr val="0476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r>
                  <a:rPr lang="en-US" sz="784" dirty="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123" name="Rectangle 122"/>
              <p:cNvSpPr/>
              <p:nvPr/>
            </p:nvSpPr>
            <p:spPr bwMode="auto">
              <a:xfrm>
                <a:off x="14363955" y="4879505"/>
                <a:ext cx="4235308" cy="319632"/>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r>
                  <a:rPr lang="en-US" sz="784" dirty="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121" name="Rectangle 120"/>
              <p:cNvSpPr/>
              <p:nvPr/>
            </p:nvSpPr>
            <p:spPr bwMode="auto">
              <a:xfrm>
                <a:off x="10095740" y="4879505"/>
                <a:ext cx="4217261" cy="319632"/>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r>
                  <a:rPr lang="en-US" sz="784" dirty="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grpSp>
            <p:nvGrpSpPr>
              <p:cNvPr id="109" name="Group 108"/>
              <p:cNvGrpSpPr/>
              <p:nvPr/>
            </p:nvGrpSpPr>
            <p:grpSpPr>
              <a:xfrm>
                <a:off x="5759228" y="6559171"/>
                <a:ext cx="12896749" cy="3410040"/>
                <a:chOff x="5759228" y="6559171"/>
                <a:chExt cx="12896749" cy="3410040"/>
              </a:xfrm>
            </p:grpSpPr>
            <p:sp>
              <p:nvSpPr>
                <p:cNvPr id="119" name="Rectangle 118"/>
                <p:cNvSpPr/>
                <p:nvPr/>
              </p:nvSpPr>
              <p:spPr bwMode="auto">
                <a:xfrm>
                  <a:off x="5784744" y="6559171"/>
                  <a:ext cx="12820280" cy="34100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r>
                    <a:rPr lang="en-US" sz="784" dirty="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120" name="TextBox 119"/>
                <p:cNvSpPr txBox="1"/>
                <p:nvPr/>
              </p:nvSpPr>
              <p:spPr>
                <a:xfrm>
                  <a:off x="5759228" y="7253581"/>
                  <a:ext cx="12896749" cy="1941412"/>
                </a:xfrm>
                <a:prstGeom prst="rect">
                  <a:avLst/>
                </a:prstGeom>
                <a:noFill/>
              </p:spPr>
              <p:txBody>
                <a:bodyPr wrap="square" lIns="179260" tIns="143407" rIns="179260" bIns="143407" rtlCol="0">
                  <a:spAutoFit/>
                </a:bodyPr>
                <a:lstStyle/>
                <a:p>
                  <a:pPr algn="ctr" defTabSz="913939">
                    <a:defRPr/>
                  </a:pPr>
                  <a:r>
                    <a:rPr lang="en-US" sz="3300" dirty="0">
                      <a:solidFill>
                        <a:srgbClr val="FFFFFF"/>
                      </a:solidFill>
                      <a:latin typeface="Segoe UI Semibold" panose="020B0702040204020203" pitchFamily="34" charset="0"/>
                    </a:rPr>
                    <a:t>Shared C# Logic</a:t>
                  </a:r>
                </a:p>
              </p:txBody>
            </p:sp>
          </p:grpSp>
          <p:grpSp>
            <p:nvGrpSpPr>
              <p:cNvPr id="110" name="Group 109"/>
              <p:cNvGrpSpPr/>
              <p:nvPr/>
            </p:nvGrpSpPr>
            <p:grpSpPr>
              <a:xfrm>
                <a:off x="7135625" y="2935980"/>
                <a:ext cx="1574643" cy="1574643"/>
                <a:chOff x="7135625" y="2935980"/>
                <a:chExt cx="1574643" cy="1574643"/>
              </a:xfrm>
            </p:grpSpPr>
            <p:sp>
              <p:nvSpPr>
                <p:cNvPr id="117" name="Oval 116"/>
                <p:cNvSpPr/>
                <p:nvPr/>
              </p:nvSpPr>
              <p:spPr bwMode="auto">
                <a:xfrm>
                  <a:off x="7135625" y="2935980"/>
                  <a:ext cx="1574643" cy="1574643"/>
                </a:xfrm>
                <a:prstGeom prst="ellipse">
                  <a:avLst/>
                </a:prstGeom>
                <a:solidFill>
                  <a:srgbClr val="0476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endParaRPr lang="en-US" sz="784"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18" name="Picture 11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21709" y="3278114"/>
                  <a:ext cx="614925" cy="751918"/>
                </a:xfrm>
                <a:prstGeom prst="rect">
                  <a:avLst/>
                </a:prstGeom>
              </p:spPr>
            </p:pic>
          </p:grpSp>
          <p:grpSp>
            <p:nvGrpSpPr>
              <p:cNvPr id="111" name="Group 110"/>
              <p:cNvGrpSpPr/>
              <p:nvPr/>
            </p:nvGrpSpPr>
            <p:grpSpPr>
              <a:xfrm>
                <a:off x="11434337" y="2930084"/>
                <a:ext cx="1574643" cy="1574643"/>
                <a:chOff x="11434337" y="2930084"/>
                <a:chExt cx="1574643" cy="1574643"/>
              </a:xfrm>
            </p:grpSpPr>
            <p:sp>
              <p:nvSpPr>
                <p:cNvPr id="115" name="Oval 114"/>
                <p:cNvSpPr/>
                <p:nvPr/>
              </p:nvSpPr>
              <p:spPr bwMode="auto">
                <a:xfrm>
                  <a:off x="11434337" y="2930084"/>
                  <a:ext cx="1574643" cy="1574643"/>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endParaRPr lang="en-US" sz="784"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16" name="Picture 11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112" name="Group 111"/>
              <p:cNvGrpSpPr/>
              <p:nvPr/>
            </p:nvGrpSpPr>
            <p:grpSpPr>
              <a:xfrm>
                <a:off x="15720599" y="2954983"/>
                <a:ext cx="1574643" cy="1574643"/>
                <a:chOff x="15720599" y="2954983"/>
                <a:chExt cx="1574643" cy="1574643"/>
              </a:xfrm>
            </p:grpSpPr>
            <p:sp>
              <p:nvSpPr>
                <p:cNvPr id="113" name="Oval 112"/>
                <p:cNvSpPr/>
                <p:nvPr/>
              </p:nvSpPr>
              <p:spPr bwMode="auto">
                <a:xfrm>
                  <a:off x="15720599" y="2954983"/>
                  <a:ext cx="1574643" cy="1574643"/>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defRPr/>
                  </a:pPr>
                  <a:endParaRPr lang="en-US" sz="784"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14" name="Picture 11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grpSp>
        <p:sp>
          <p:nvSpPr>
            <p:cNvPr id="12" name="Rectangle 11"/>
            <p:cNvSpPr/>
            <p:nvPr/>
          </p:nvSpPr>
          <p:spPr>
            <a:xfrm>
              <a:off x="12529823" y="5432401"/>
              <a:ext cx="10643784" cy="1009825"/>
            </a:xfrm>
            <a:prstGeom prst="rect">
              <a:avLst/>
            </a:prstGeom>
            <a:solidFill>
              <a:srgbClr val="001E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39">
                <a:defRPr/>
              </a:pPr>
              <a:r>
                <a:rPr lang="en-US" sz="2200" dirty="0" err="1">
                  <a:solidFill>
                    <a:srgbClr val="FFFFFF"/>
                  </a:solidFill>
                  <a:latin typeface="Segoe UI Semibold" panose="020B0702040204020203" pitchFamily="34" charset="0"/>
                </a:rPr>
                <a:t>Xamarin.Forms</a:t>
              </a:r>
              <a:endParaRPr lang="en-US" sz="2200" dirty="0">
                <a:solidFill>
                  <a:srgbClr val="FFFFFF"/>
                </a:solidFill>
                <a:latin typeface="Segoe UI Semibold" panose="020B0702040204020203" pitchFamily="34" charset="0"/>
              </a:endParaRPr>
            </a:p>
          </p:txBody>
        </p:sp>
      </p:grpSp>
      <p:sp>
        <p:nvSpPr>
          <p:cNvPr id="7" name="Rectangle 6">
            <a:extLst>
              <a:ext uri="{FF2B5EF4-FFF2-40B4-BE49-F238E27FC236}">
                <a16:creationId xmlns:a16="http://schemas.microsoft.com/office/drawing/2014/main" id="{2DE3B368-3DD5-A546-AB1E-DD1B15265636}"/>
              </a:ext>
            </a:extLst>
          </p:cNvPr>
          <p:cNvSpPr/>
          <p:nvPr/>
        </p:nvSpPr>
        <p:spPr>
          <a:xfrm>
            <a:off x="2342980" y="294498"/>
            <a:ext cx="4751150" cy="742246"/>
          </a:xfrm>
          <a:prstGeom prst="rect">
            <a:avLst/>
          </a:prstGeom>
        </p:spPr>
        <p:txBody>
          <a:bodyPr vert="horz" wrap="square" lIns="143428" tIns="89642" rIns="143428" bIns="89642" rtlCol="0" anchor="t">
            <a:noAutofit/>
          </a:bodyPr>
          <a:lstStyle/>
          <a:p>
            <a:pPr>
              <a:lnSpc>
                <a:spcPct val="90000"/>
              </a:lnSpc>
              <a:spcBef>
                <a:spcPct val="0"/>
              </a:spcBef>
            </a:pPr>
            <a:r>
              <a:rPr lang="en-US" sz="4705" spc="-100" dirty="0">
                <a:ln w="3175">
                  <a:noFill/>
                </a:ln>
                <a:gradFill>
                  <a:gsLst>
                    <a:gs pos="1250">
                      <a:schemeClr val="tx1"/>
                    </a:gs>
                    <a:gs pos="100000">
                      <a:schemeClr val="tx1"/>
                    </a:gs>
                  </a:gsLst>
                  <a:lin ang="5400000" scaled="0"/>
                </a:gradFill>
                <a:latin typeface="+mj-lt"/>
                <a:cs typeface="Segoe UI" pitchFamily="34" charset="0"/>
              </a:rPr>
              <a:t>+ Xamarin.Forms</a:t>
            </a:r>
          </a:p>
        </p:txBody>
      </p:sp>
    </p:spTree>
    <p:extLst>
      <p:ext uri="{BB962C8B-B14F-4D97-AF65-F5344CB8AC3E}">
        <p14:creationId xmlns:p14="http://schemas.microsoft.com/office/powerpoint/2010/main" val="35419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2" presetClass="entr" presetSubtype="1"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3590A7-06EF-4DAB-903A-B42E03A43B02}"/>
              </a:ext>
            </a:extLst>
          </p:cNvPr>
          <p:cNvPicPr>
            <a:picLocks noGrp="1" noChangeAspect="1"/>
          </p:cNvPicPr>
          <p:nvPr/>
        </p:nvPicPr>
        <p:blipFill>
          <a:blip r:embed="rId2"/>
          <a:srcRect l="2381" r="2381"/>
          <a:stretch>
            <a:fillRect/>
          </a:stretch>
        </p:blipFill>
        <p:spPr bwMode="gray">
          <a:xfrm>
            <a:off x="4463322" y="1796322"/>
            <a:ext cx="3265356" cy="3265356"/>
          </a:xfrm>
          <a:prstGeom prst="rect">
            <a:avLst/>
          </a:prstGeom>
          <a:blipFill>
            <a:blip r:embed="rId3"/>
            <a:stretch>
              <a:fillRect/>
            </a:stretch>
          </a:blipFill>
        </p:spPr>
      </p:pic>
    </p:spTree>
    <p:extLst>
      <p:ext uri="{BB962C8B-B14F-4D97-AF65-F5344CB8AC3E}">
        <p14:creationId xmlns:p14="http://schemas.microsoft.com/office/powerpoint/2010/main" val="1284012786"/>
      </p:ext>
    </p:extLst>
  </p:cSld>
  <p:clrMapOvr>
    <a:masterClrMapping/>
  </p:clrMapOvr>
  <p:transition>
    <p:fade/>
  </p:transition>
</p:sld>
</file>

<file path=ppt/theme/theme1.xml><?xml version="1.0" encoding="utf-8"?>
<a:theme xmlns:a="http://schemas.openxmlformats.org/drawingml/2006/main" name="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3.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4.xml><?xml version="1.0" encoding="utf-8"?>
<a:theme xmlns:a="http://schemas.openxmlformats.org/drawingml/2006/main" name="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5.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6.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1" ma:contentTypeDescription="Create a new document." ma:contentTypeScope="" ma:versionID="4679f38185fefde8b23806f702b522cc">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366371b317520ec9a5ad3c1303c823ef"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LastSharedByUser xmlns="11245976-3b4d-4794-a754-317688483df2">jogallow@microsoft.com</LastSharedByUser>
    <SharedWithUsers xmlns="11245976-3b4d-4794-a754-317688483df2">
      <UserInfo>
        <DisplayName>Martin Woodward</DisplayName>
        <AccountId>67</AccountId>
        <AccountType/>
      </UserInfo>
    </SharedWithUsers>
    <LastSharedByTime xmlns="11245976-3b4d-4794-a754-317688483df2">2018-03-16T04:12:59+00:00</LastSharedByTime>
  </documentManagement>
</p:properties>
</file>

<file path=customXml/itemProps1.xml><?xml version="1.0" encoding="utf-8"?>
<ds:datastoreItem xmlns:ds="http://schemas.openxmlformats.org/officeDocument/2006/customXml" ds:itemID="{16E8CB18-CF19-487B-A6ED-834044BC87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93821A7-5528-48BE-BD00-067FBFDD28D5}">
  <ds:schemaRefs>
    <ds:schemaRef ds:uri="http://schemas.microsoft.com/sharepoint/v3/contenttype/forms"/>
  </ds:schemaRefs>
</ds:datastoreItem>
</file>

<file path=customXml/itemProps3.xml><?xml version="1.0" encoding="utf-8"?>
<ds:datastoreItem xmlns:ds="http://schemas.openxmlformats.org/officeDocument/2006/customXml" ds:itemID="{D23E43D6-DB2F-4C33-A8C8-D28F777A5DE7}">
  <ds:schemaRefs>
    <ds:schemaRef ds:uri="http://schemas.microsoft.com/office/2006/metadata/properties"/>
    <ds:schemaRef ds:uri="http://schemas.microsoft.com/office/infopath/2007/PartnerControls"/>
    <ds:schemaRef ds:uri="http://schemas.microsoft.com/sharepoint/v3"/>
    <ds:schemaRef ds:uri="11245976-3b4d-4794-a754-317688483df2"/>
  </ds:schemaRefs>
</ds:datastoreItem>
</file>

<file path=docProps/app.xml><?xml version="1.0" encoding="utf-8"?>
<Properties xmlns="http://schemas.openxmlformats.org/officeDocument/2006/extended-properties" xmlns:vt="http://schemas.openxmlformats.org/officeDocument/2006/docPropsVTypes">
  <Template/>
  <TotalTime>3875</TotalTime>
  <Words>1221</Words>
  <Application>Microsoft Office PowerPoint</Application>
  <PresentationFormat>Widescreen</PresentationFormat>
  <Paragraphs>167</Paragraphs>
  <Slides>29</Slides>
  <Notes>16</Notes>
  <HiddenSlides>1</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29</vt:i4>
      </vt:variant>
    </vt:vector>
  </HeadingPairs>
  <TitlesOfParts>
    <vt:vector size="43" baseType="lpstr">
      <vt:lpstr>Arial</vt:lpstr>
      <vt:lpstr>Calibri</vt:lpstr>
      <vt:lpstr>Consolas</vt:lpstr>
      <vt:lpstr>Segoe UI</vt:lpstr>
      <vt:lpstr>Segoe UI Light</vt:lpstr>
      <vt:lpstr>Segoe UI Semibold</vt:lpstr>
      <vt:lpstr>Segoe UI Semilight</vt:lpstr>
      <vt:lpstr>Wingdings</vt:lpstr>
      <vt:lpstr>Dotnet_Template</vt:lpstr>
      <vt:lpstr>Dotnet_Template</vt:lpstr>
      <vt:lpstr>White Template</vt:lpstr>
      <vt:lpstr>Dotnet_Template</vt:lpstr>
      <vt:lpstr>9-51056_Build 2019 Breakout_White Template</vt:lpstr>
      <vt:lpstr>White Template</vt:lpstr>
      <vt:lpstr>PowerPoint Presentation</vt:lpstr>
      <vt:lpstr>Build Amazing Cloud Connected Apps with Xamarin, Azure, and App Center</vt:lpstr>
      <vt:lpstr>Here Comes the Sun … </vt:lpstr>
      <vt:lpstr>PowerPoint Presentation</vt:lpstr>
      <vt:lpstr>PowerPoint Presentation</vt:lpstr>
      <vt:lpstr>PowerPoint Presentation</vt:lpstr>
      <vt:lpstr>Xamarin</vt:lpstr>
      <vt:lpstr>Xamarin</vt:lpstr>
      <vt:lpstr>PowerPoint Presentation</vt:lpstr>
      <vt:lpstr>PowerPoint Presentation</vt:lpstr>
      <vt:lpstr>Introducing Functions</vt:lpstr>
      <vt:lpstr>Functions secret sauce: triggers and bindings</vt:lpstr>
      <vt:lpstr>Scenarios</vt:lpstr>
      <vt:lpstr>Scenarios</vt:lpstr>
      <vt:lpstr>Singing in the Rain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Metrics</vt:lpstr>
      <vt:lpstr>Data  Browser</vt:lpstr>
      <vt:lpstr>Walking on Sunshine …</vt:lpstr>
      <vt:lpstr>Summary</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Hari krishnan</cp:lastModifiedBy>
  <cp:revision>47</cp:revision>
  <dcterms:created xsi:type="dcterms:W3CDTF">2018-01-09T22:22:16Z</dcterms:created>
  <dcterms:modified xsi:type="dcterms:W3CDTF">2019-09-28T07:08:19Z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bethma@microsoft.com</vt:lpwstr>
  </property>
  <property fmtid="{D5CDD505-2E9C-101B-9397-08002B2CF9AE}" pid="5" name="MSIP_Label_f42aa342-8706-4288-bd11-ebb85995028c_SetDate">
    <vt:lpwstr>2018-01-09T22:28:27.0429869Z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0x01010022F88B0CCF1BBA489747F146E6B5E06D</vt:lpwstr>
  </property>
</Properties>
</file>